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sldIdLst>
    <p:sldId id="256" r:id="rId5"/>
    <p:sldId id="759" r:id="rId6"/>
    <p:sldId id="258" r:id="rId7"/>
    <p:sldId id="821" r:id="rId8"/>
    <p:sldId id="809" r:id="rId9"/>
    <p:sldId id="815" r:id="rId10"/>
    <p:sldId id="820" r:id="rId11"/>
    <p:sldId id="788" r:id="rId12"/>
    <p:sldId id="810" r:id="rId13"/>
    <p:sldId id="796" r:id="rId14"/>
    <p:sldId id="811" r:id="rId15"/>
    <p:sldId id="814" r:id="rId16"/>
    <p:sldId id="827" r:id="rId17"/>
    <p:sldId id="828" r:id="rId18"/>
    <p:sldId id="812" r:id="rId19"/>
    <p:sldId id="816" r:id="rId20"/>
    <p:sldId id="817" r:id="rId21"/>
    <p:sldId id="829" r:id="rId22"/>
    <p:sldId id="818" r:id="rId23"/>
    <p:sldId id="7262" r:id="rId24"/>
    <p:sldId id="7203" r:id="rId25"/>
    <p:sldId id="7202" r:id="rId26"/>
    <p:sldId id="7200" r:id="rId27"/>
    <p:sldId id="7260" r:id="rId28"/>
    <p:sldId id="7257" r:id="rId29"/>
    <p:sldId id="822" r:id="rId30"/>
    <p:sldId id="823" r:id="rId31"/>
    <p:sldId id="830" r:id="rId32"/>
    <p:sldId id="825" r:id="rId33"/>
    <p:sldId id="826" r:id="rId34"/>
    <p:sldId id="808" r:id="rId35"/>
    <p:sldId id="783" r:id="rId36"/>
  </p:sldIdLst>
  <p:sldSz cx="12192000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hey, Maeve" initials="LM" lastIdx="22" clrIdx="0">
    <p:extLst>
      <p:ext uri="{19B8F6BF-5375-455C-9EA6-DF929625EA0E}">
        <p15:presenceInfo xmlns:p15="http://schemas.microsoft.com/office/powerpoint/2012/main" userId="S::Maeve.Lahey@highered.texas.gov::6ee94b5c-d72a-47cc-ad59-1e01f043c603" providerId="AD"/>
      </p:ext>
    </p:extLst>
  </p:cmAuthor>
  <p:cmAuthor id="2" name="Henderson, Melissa" initials="HM" lastIdx="20" clrIdx="1">
    <p:extLst>
      <p:ext uri="{19B8F6BF-5375-455C-9EA6-DF929625EA0E}">
        <p15:presenceInfo xmlns:p15="http://schemas.microsoft.com/office/powerpoint/2012/main" userId="S::melissa.henderson@highered.texas.gov::b29c7cac-f2d4-467d-ad86-6091ee14e1ac" providerId="AD"/>
      </p:ext>
    </p:extLst>
  </p:cmAuthor>
  <p:cmAuthor id="3" name="Jones, Annie" initials="JA" lastIdx="3" clrIdx="2">
    <p:extLst>
      <p:ext uri="{19B8F6BF-5375-455C-9EA6-DF929625EA0E}">
        <p15:presenceInfo xmlns:p15="http://schemas.microsoft.com/office/powerpoint/2012/main" userId="S::annie.jones@highered.texas.gov::6d5a0639-d6a9-4c1b-8bfa-718dab5551e4" providerId="AD"/>
      </p:ext>
    </p:extLst>
  </p:cmAuthor>
  <p:cmAuthor id="4" name="Barrett, Marjorie" initials="BM" lastIdx="3" clrIdx="3">
    <p:extLst>
      <p:ext uri="{19B8F6BF-5375-455C-9EA6-DF929625EA0E}">
        <p15:presenceInfo xmlns:p15="http://schemas.microsoft.com/office/powerpoint/2012/main" userId="S::marjorie.barrett@highered.texas.gov::6e8527ea-424e-49a2-9292-4c85eb2a0412" providerId="AD"/>
      </p:ext>
    </p:extLst>
  </p:cmAuthor>
  <p:cmAuthor id="5" name="Chlebowski, Ruth" initials="CR" lastIdx="13" clrIdx="4">
    <p:extLst>
      <p:ext uri="{19B8F6BF-5375-455C-9EA6-DF929625EA0E}">
        <p15:presenceInfo xmlns:p15="http://schemas.microsoft.com/office/powerpoint/2012/main" userId="S::Ruth.Chlebowski@highered.texas.gov::ec0b7e41-66ce-44f4-af6d-4d69d8a54e93" providerId="AD"/>
      </p:ext>
    </p:extLst>
  </p:cmAuthor>
  <p:cmAuthor id="6" name="Morales-Vale, Suzanne" initials="MS" lastIdx="6" clrIdx="5">
    <p:extLst>
      <p:ext uri="{19B8F6BF-5375-455C-9EA6-DF929625EA0E}">
        <p15:presenceInfo xmlns:p15="http://schemas.microsoft.com/office/powerpoint/2012/main" userId="S::Suzanne.Morales-Vale@highered.texas.gov::93259f76-e7be-40b2-8802-2983c282cf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51"/>
    <a:srgbClr val="781F1C"/>
    <a:srgbClr val="017DA5"/>
    <a:srgbClr val="FFFFFF"/>
    <a:srgbClr val="F5B223"/>
    <a:srgbClr val="87D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5" autoAdjust="0"/>
    <p:restoredTop sz="76799" autoAdjust="0"/>
  </p:normalViewPr>
  <p:slideViewPr>
    <p:cSldViewPr snapToGrid="0">
      <p:cViewPr varScale="1">
        <p:scale>
          <a:sx n="85" d="100"/>
          <a:sy n="85" d="100"/>
        </p:scale>
        <p:origin x="159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88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hecb-my.sharepoint.com/personal/ginger_gossman_highered_texas_gov/Documents/AAWE/ATGS%20Sept%202021/20210922_MA_Doct_Data_for_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ossmanGR\Downloads\WICHE%20HS%20Grads%20All-Projection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barrettme\Downloads\2021.01.29%20NSF%2021.314%20Table%206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721381319713645E-2"/>
          <c:y val="4.8351648351648353E-2"/>
          <c:w val="0.86985196536845766"/>
          <c:h val="0.749127974387816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Degrees!$B$33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F5B22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Degrees!$A$34:$A$38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Degrees!$B$34:$B$38</c:f>
              <c:numCache>
                <c:formatCode>_(* #,##0_);_(* \(#,##0\);_(* "-"??_);_(@_)</c:formatCode>
                <c:ptCount val="5"/>
                <c:pt idx="0">
                  <c:v>49996</c:v>
                </c:pt>
                <c:pt idx="1">
                  <c:v>50840</c:v>
                </c:pt>
                <c:pt idx="2">
                  <c:v>52195</c:v>
                </c:pt>
                <c:pt idx="3">
                  <c:v>52408</c:v>
                </c:pt>
                <c:pt idx="4">
                  <c:v>52520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0-4379-AE60-405CB606E809}"/>
            </c:ext>
          </c:extLst>
        </c:ser>
        <c:ser>
          <c:idx val="2"/>
          <c:order val="1"/>
          <c:tx>
            <c:strRef>
              <c:f>Degrees!$C$33</c:f>
              <c:strCache>
                <c:ptCount val="1"/>
                <c:pt idx="0">
                  <c:v>Master's</c:v>
                </c:pt>
              </c:strCache>
            </c:strRef>
          </c:tx>
          <c:spPr>
            <a:solidFill>
              <a:srgbClr val="003E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640080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Degrees!$A$34:$A$38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Degrees!$C$34:$C$38</c:f>
              <c:numCache>
                <c:formatCode>_(* #,##0_);_(* \(#,##0\);_(* "-"??_);_(@_)</c:formatCode>
                <c:ptCount val="5"/>
                <c:pt idx="0">
                  <c:v>41282</c:v>
                </c:pt>
                <c:pt idx="1">
                  <c:v>42034</c:v>
                </c:pt>
                <c:pt idx="2">
                  <c:v>43151</c:v>
                </c:pt>
                <c:pt idx="3">
                  <c:v>43296</c:v>
                </c:pt>
                <c:pt idx="4">
                  <c:v>43174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0-4379-AE60-405CB606E809}"/>
            </c:ext>
          </c:extLst>
        </c:ser>
        <c:ser>
          <c:idx val="3"/>
          <c:order val="2"/>
          <c:tx>
            <c:strRef>
              <c:f>Degrees!$D$33</c:f>
              <c:strCache>
                <c:ptCount val="1"/>
                <c:pt idx="0">
                  <c:v>Doctoral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548640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venir Next LT Pro" panose="020B05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Degrees!$A$34:$A$38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Degrees!$D$34:$D$38</c:f>
              <c:numCache>
                <c:formatCode>_(* #,##0_);_(* \(#,##0\);_(* "-"??_);_(@_)</c:formatCode>
                <c:ptCount val="5"/>
                <c:pt idx="0">
                  <c:v>8714</c:v>
                </c:pt>
                <c:pt idx="1">
                  <c:v>8806</c:v>
                </c:pt>
                <c:pt idx="2">
                  <c:v>9044</c:v>
                </c:pt>
                <c:pt idx="3">
                  <c:v>9112</c:v>
                </c:pt>
                <c:pt idx="4">
                  <c:v>9346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B0-4379-AE60-405CB606E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36"/>
        <c:axId val="165090911"/>
        <c:axId val="165092575"/>
      </c:barChart>
      <c:catAx>
        <c:axId val="16509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165092575"/>
        <c:crosses val="autoZero"/>
        <c:auto val="1"/>
        <c:lblAlgn val="ctr"/>
        <c:lblOffset val="100"/>
        <c:noMultiLvlLbl val="0"/>
      </c:catAx>
      <c:valAx>
        <c:axId val="16509257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crossAx val="165090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latin typeface="Avenir Next LT Pro" panose="020B05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629399106629611E-2"/>
          <c:y val="0.12567464730583691"/>
          <c:w val="0.6034184676241453"/>
          <c:h val="0.78102767621690183"/>
        </c:manualLayout>
      </c:layout>
      <c:doughnutChart>
        <c:varyColors val="1"/>
        <c:ser>
          <c:idx val="0"/>
          <c:order val="0"/>
          <c:tx>
            <c:strRef>
              <c:f>'Race-Ethn Change'!$B$1</c:f>
              <c:strCache>
                <c:ptCount val="1"/>
                <c:pt idx="0">
                  <c:v>2010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A3-4CF4-A946-8BC7FF67E5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A3-4CF4-A946-8BC7FF67E5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A3-4CF4-A946-8BC7FF67E5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A3-4CF4-A946-8BC7FF67E5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A3-4CF4-A946-8BC7FF67E585}"/>
              </c:ext>
            </c:extLst>
          </c:dPt>
          <c:dLbls>
            <c:dLbl>
              <c:idx val="3"/>
              <c:layout>
                <c:manualLayout>
                  <c:x val="-2.1896896537336279E-3"/>
                  <c:y val="2.1728935985033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91523107892618"/>
                      <c:h val="7.38970240906943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6A3-4CF4-A946-8BC7FF67E585}"/>
                </c:ext>
              </c:extLst>
            </c:dLbl>
            <c:dLbl>
              <c:idx val="4"/>
              <c:layout>
                <c:manualLayout>
                  <c:x val="2.6276275844803479E-2"/>
                  <c:y val="-3.4010392064241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A3-4CF4-A946-8BC7FF67E5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venir Next LT Pro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'Race-Ethn Change'!$A$2:$A$6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'Race-Ethn Change'!$B$2:$B$6</c:f>
              <c:numCache>
                <c:formatCode>0.0%</c:formatCode>
                <c:ptCount val="5"/>
                <c:pt idx="0">
                  <c:v>0.45300000000000001</c:v>
                </c:pt>
                <c:pt idx="1">
                  <c:v>0.115</c:v>
                </c:pt>
                <c:pt idx="2">
                  <c:v>0.376</c:v>
                </c:pt>
                <c:pt idx="3">
                  <c:v>3.7999999999999999E-2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A3-4CF4-A946-8BC7FF67E585}"/>
            </c:ext>
          </c:extLst>
        </c:ser>
        <c:ser>
          <c:idx val="1"/>
          <c:order val="1"/>
          <c:tx>
            <c:strRef>
              <c:f>'Race-Ethn Change'!$C$1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6A3-4CF4-A946-8BC7FF67E5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26A3-4CF4-A946-8BC7FF67E5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26A3-4CF4-A946-8BC7FF67E58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26A3-4CF4-A946-8BC7FF67E58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26A3-4CF4-A946-8BC7FF67E585}"/>
              </c:ext>
            </c:extLst>
          </c:dPt>
          <c:dLbls>
            <c:dLbl>
              <c:idx val="4"/>
              <c:layout>
                <c:manualLayout>
                  <c:x val="1.8977310332358107E-2"/>
                  <c:y val="-5.6683986773736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6A3-4CF4-A946-8BC7FF67E5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venir Next LT Pro Light" panose="020B03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'Race-Ethn Change'!$A$2:$A$6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'Race-Ethn Change'!$C$2:$C$6</c:f>
              <c:numCache>
                <c:formatCode>0.0%</c:formatCode>
                <c:ptCount val="5"/>
                <c:pt idx="0">
                  <c:v>0.39700000000000002</c:v>
                </c:pt>
                <c:pt idx="1">
                  <c:v>0.11799999999999999</c:v>
                </c:pt>
                <c:pt idx="2">
                  <c:v>0.39300000000000002</c:v>
                </c:pt>
                <c:pt idx="3">
                  <c:v>5.3999999999999999E-2</c:v>
                </c:pt>
                <c:pt idx="4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6A3-4CF4-A946-8BC7FF67E5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67722066427944"/>
          <c:y val="0.34497487530638737"/>
          <c:w val="0.20147937961781695"/>
          <c:h val="0.328944911645137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Next LT Pro Light" panose="020B03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latin typeface="Avenir Next LT Pro Light" panose="020B03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Compare!$M$44</c:f>
              <c:strCache>
                <c:ptCount val="1"/>
                <c:pt idx="0">
                  <c:v>CA</c:v>
                </c:pt>
              </c:strCache>
            </c:strRef>
          </c:tx>
          <c:spPr>
            <a:ln w="5715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Compare!$L$45:$L$62</c:f>
              <c:strCache>
                <c:ptCount val="18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</c:v>
                </c:pt>
                <c:pt idx="12">
                  <c:v>2031-32</c:v>
                </c:pt>
                <c:pt idx="13">
                  <c:v>2032-33</c:v>
                </c:pt>
                <c:pt idx="14">
                  <c:v>2033-34</c:v>
                </c:pt>
                <c:pt idx="15">
                  <c:v>2034-35</c:v>
                </c:pt>
                <c:pt idx="16">
                  <c:v>2035-36</c:v>
                </c:pt>
                <c:pt idx="17">
                  <c:v>2036-37</c:v>
                </c:pt>
              </c:strCache>
            </c:strRef>
          </c:cat>
          <c:val>
            <c:numRef>
              <c:f>Compare!$M$45:$M$62</c:f>
              <c:numCache>
                <c:formatCode>_(* #,##0_);_(* \(#,##0\);_(* "-"??_);_(@_)</c:formatCode>
                <c:ptCount val="18"/>
                <c:pt idx="0">
                  <c:v>480580</c:v>
                </c:pt>
                <c:pt idx="1">
                  <c:v>491830</c:v>
                </c:pt>
                <c:pt idx="2">
                  <c:v>490170</c:v>
                </c:pt>
                <c:pt idx="3">
                  <c:v>495930</c:v>
                </c:pt>
                <c:pt idx="4">
                  <c:v>506900</c:v>
                </c:pt>
                <c:pt idx="5">
                  <c:v>491240</c:v>
                </c:pt>
                <c:pt idx="6">
                  <c:v>485160</c:v>
                </c:pt>
                <c:pt idx="7">
                  <c:v>466090</c:v>
                </c:pt>
                <c:pt idx="8">
                  <c:v>473280</c:v>
                </c:pt>
                <c:pt idx="9">
                  <c:v>472670</c:v>
                </c:pt>
                <c:pt idx="10">
                  <c:v>465490</c:v>
                </c:pt>
                <c:pt idx="11">
                  <c:v>452460</c:v>
                </c:pt>
                <c:pt idx="12">
                  <c:v>461400</c:v>
                </c:pt>
                <c:pt idx="13">
                  <c:v>453960</c:v>
                </c:pt>
                <c:pt idx="14">
                  <c:v>451630</c:v>
                </c:pt>
                <c:pt idx="15">
                  <c:v>434610</c:v>
                </c:pt>
                <c:pt idx="16">
                  <c:v>418740</c:v>
                </c:pt>
                <c:pt idx="17">
                  <c:v>410860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07-4936-AE84-CFA021587BA4}"/>
            </c:ext>
          </c:extLst>
        </c:ser>
        <c:ser>
          <c:idx val="1"/>
          <c:order val="1"/>
          <c:tx>
            <c:strRef>
              <c:f>Compare!$N$44</c:f>
              <c:strCache>
                <c:ptCount val="1"/>
                <c:pt idx="0">
                  <c:v>FL</c:v>
                </c:pt>
              </c:strCache>
            </c:strRef>
          </c:tx>
          <c:spPr>
            <a:ln w="571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Compare!$L$45:$L$62</c:f>
              <c:strCache>
                <c:ptCount val="18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</c:v>
                </c:pt>
                <c:pt idx="12">
                  <c:v>2031-32</c:v>
                </c:pt>
                <c:pt idx="13">
                  <c:v>2032-33</c:v>
                </c:pt>
                <c:pt idx="14">
                  <c:v>2033-34</c:v>
                </c:pt>
                <c:pt idx="15">
                  <c:v>2034-35</c:v>
                </c:pt>
                <c:pt idx="16">
                  <c:v>2035-36</c:v>
                </c:pt>
                <c:pt idx="17">
                  <c:v>2036-37</c:v>
                </c:pt>
              </c:strCache>
            </c:strRef>
          </c:cat>
          <c:val>
            <c:numRef>
              <c:f>Compare!$N$45:$N$62</c:f>
              <c:numCache>
                <c:formatCode>_(* #,##0_);_(* \(#,##0\);_(* "-"??_);_(@_)</c:formatCode>
                <c:ptCount val="18"/>
                <c:pt idx="0">
                  <c:v>211750</c:v>
                </c:pt>
                <c:pt idx="1">
                  <c:v>213780</c:v>
                </c:pt>
                <c:pt idx="2">
                  <c:v>220030</c:v>
                </c:pt>
                <c:pt idx="3">
                  <c:v>227850</c:v>
                </c:pt>
                <c:pt idx="4">
                  <c:v>240920</c:v>
                </c:pt>
                <c:pt idx="5">
                  <c:v>244060</c:v>
                </c:pt>
                <c:pt idx="6">
                  <c:v>254360</c:v>
                </c:pt>
                <c:pt idx="7">
                  <c:v>253020</c:v>
                </c:pt>
                <c:pt idx="8">
                  <c:v>253310</c:v>
                </c:pt>
                <c:pt idx="9">
                  <c:v>260050</c:v>
                </c:pt>
                <c:pt idx="10">
                  <c:v>249780</c:v>
                </c:pt>
                <c:pt idx="11">
                  <c:v>251040</c:v>
                </c:pt>
                <c:pt idx="12">
                  <c:v>258210</c:v>
                </c:pt>
                <c:pt idx="13">
                  <c:v>264650</c:v>
                </c:pt>
                <c:pt idx="14">
                  <c:v>265880</c:v>
                </c:pt>
                <c:pt idx="15">
                  <c:v>263050</c:v>
                </c:pt>
                <c:pt idx="16">
                  <c:v>260450</c:v>
                </c:pt>
                <c:pt idx="17">
                  <c:v>258920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07-4936-AE84-CFA021587BA4}"/>
            </c:ext>
          </c:extLst>
        </c:ser>
        <c:ser>
          <c:idx val="2"/>
          <c:order val="2"/>
          <c:tx>
            <c:strRef>
              <c:f>Compare!$O$44</c:f>
              <c:strCache>
                <c:ptCount val="1"/>
                <c:pt idx="0">
                  <c:v>NY</c:v>
                </c:pt>
              </c:strCache>
            </c:strRef>
          </c:tx>
          <c:spPr>
            <a:ln w="5715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Compare!$L$45:$L$62</c:f>
              <c:strCache>
                <c:ptCount val="18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</c:v>
                </c:pt>
                <c:pt idx="12">
                  <c:v>2031-32</c:v>
                </c:pt>
                <c:pt idx="13">
                  <c:v>2032-33</c:v>
                </c:pt>
                <c:pt idx="14">
                  <c:v>2033-34</c:v>
                </c:pt>
                <c:pt idx="15">
                  <c:v>2034-35</c:v>
                </c:pt>
                <c:pt idx="16">
                  <c:v>2035-36</c:v>
                </c:pt>
                <c:pt idx="17">
                  <c:v>2036-37</c:v>
                </c:pt>
              </c:strCache>
            </c:strRef>
          </c:cat>
          <c:val>
            <c:numRef>
              <c:f>Compare!$O$45:$O$62</c:f>
              <c:numCache>
                <c:formatCode>_(* #,##0_);_(* \(#,##0\);_(* "-"??_);_(@_)</c:formatCode>
                <c:ptCount val="18"/>
                <c:pt idx="0">
                  <c:v>213590</c:v>
                </c:pt>
                <c:pt idx="1">
                  <c:v>210310</c:v>
                </c:pt>
                <c:pt idx="2">
                  <c:v>206590</c:v>
                </c:pt>
                <c:pt idx="3">
                  <c:v>207770</c:v>
                </c:pt>
                <c:pt idx="4">
                  <c:v>210530</c:v>
                </c:pt>
                <c:pt idx="5">
                  <c:v>213400</c:v>
                </c:pt>
                <c:pt idx="6">
                  <c:v>211170</c:v>
                </c:pt>
                <c:pt idx="7">
                  <c:v>208110</c:v>
                </c:pt>
                <c:pt idx="8">
                  <c:v>204190</c:v>
                </c:pt>
                <c:pt idx="9">
                  <c:v>200210</c:v>
                </c:pt>
                <c:pt idx="10">
                  <c:v>198900</c:v>
                </c:pt>
                <c:pt idx="11">
                  <c:v>197300</c:v>
                </c:pt>
                <c:pt idx="12">
                  <c:v>198790</c:v>
                </c:pt>
                <c:pt idx="13">
                  <c:v>197310</c:v>
                </c:pt>
                <c:pt idx="14">
                  <c:v>194620</c:v>
                </c:pt>
                <c:pt idx="15">
                  <c:v>190830</c:v>
                </c:pt>
                <c:pt idx="16">
                  <c:v>188080</c:v>
                </c:pt>
                <c:pt idx="17">
                  <c:v>184170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07-4936-AE84-CFA021587BA4}"/>
            </c:ext>
          </c:extLst>
        </c:ser>
        <c:ser>
          <c:idx val="3"/>
          <c:order val="3"/>
          <c:tx>
            <c:strRef>
              <c:f>Compare!$P$44</c:f>
              <c:strCache>
                <c:ptCount val="1"/>
                <c:pt idx="0">
                  <c:v>PA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Compare!$L$45:$L$62</c:f>
              <c:strCache>
                <c:ptCount val="18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</c:v>
                </c:pt>
                <c:pt idx="12">
                  <c:v>2031-32</c:v>
                </c:pt>
                <c:pt idx="13">
                  <c:v>2032-33</c:v>
                </c:pt>
                <c:pt idx="14">
                  <c:v>2033-34</c:v>
                </c:pt>
                <c:pt idx="15">
                  <c:v>2034-35</c:v>
                </c:pt>
                <c:pt idx="16">
                  <c:v>2035-36</c:v>
                </c:pt>
                <c:pt idx="17">
                  <c:v>2036-37</c:v>
                </c:pt>
              </c:strCache>
            </c:strRef>
          </c:cat>
          <c:val>
            <c:numRef>
              <c:f>Compare!$P$45:$P$62</c:f>
              <c:numCache>
                <c:formatCode>_(* #,##0_);_(* \(#,##0\);_(* "-"??_);_(@_)</c:formatCode>
                <c:ptCount val="18"/>
                <c:pt idx="0">
                  <c:v>143190</c:v>
                </c:pt>
                <c:pt idx="1">
                  <c:v>144390</c:v>
                </c:pt>
                <c:pt idx="2">
                  <c:v>145000</c:v>
                </c:pt>
                <c:pt idx="3">
                  <c:v>143720</c:v>
                </c:pt>
                <c:pt idx="4">
                  <c:v>146450</c:v>
                </c:pt>
                <c:pt idx="5">
                  <c:v>148510</c:v>
                </c:pt>
                <c:pt idx="6">
                  <c:v>149050</c:v>
                </c:pt>
                <c:pt idx="7">
                  <c:v>145440</c:v>
                </c:pt>
                <c:pt idx="8">
                  <c:v>143760</c:v>
                </c:pt>
                <c:pt idx="9">
                  <c:v>143770</c:v>
                </c:pt>
                <c:pt idx="10">
                  <c:v>143010</c:v>
                </c:pt>
                <c:pt idx="11">
                  <c:v>141130</c:v>
                </c:pt>
                <c:pt idx="12">
                  <c:v>142450</c:v>
                </c:pt>
                <c:pt idx="13">
                  <c:v>141380</c:v>
                </c:pt>
                <c:pt idx="14">
                  <c:v>139760</c:v>
                </c:pt>
                <c:pt idx="15">
                  <c:v>138060</c:v>
                </c:pt>
                <c:pt idx="16">
                  <c:v>135960</c:v>
                </c:pt>
                <c:pt idx="17">
                  <c:v>134460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C07-4936-AE84-CFA021587BA4}"/>
            </c:ext>
          </c:extLst>
        </c:ser>
        <c:ser>
          <c:idx val="4"/>
          <c:order val="4"/>
          <c:tx>
            <c:strRef>
              <c:f>Compare!$Q$44</c:f>
              <c:strCache>
                <c:ptCount val="1"/>
                <c:pt idx="0">
                  <c:v>TX</c:v>
                </c:pt>
              </c:strCache>
            </c:strRef>
          </c:tx>
          <c:spPr>
            <a:ln w="571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strRef>
              <c:f>Compare!$L$45:$L$62</c:f>
              <c:strCache>
                <c:ptCount val="18"/>
                <c:pt idx="0">
                  <c:v>2019-20</c:v>
                </c:pt>
                <c:pt idx="1">
                  <c:v>2020-21</c:v>
                </c:pt>
                <c:pt idx="2">
                  <c:v>2021-22</c:v>
                </c:pt>
                <c:pt idx="3">
                  <c:v>2022-23</c:v>
                </c:pt>
                <c:pt idx="4">
                  <c:v>2023-24</c:v>
                </c:pt>
                <c:pt idx="5">
                  <c:v>2024-25</c:v>
                </c:pt>
                <c:pt idx="6">
                  <c:v>2025-26</c:v>
                </c:pt>
                <c:pt idx="7">
                  <c:v>2026-27</c:v>
                </c:pt>
                <c:pt idx="8">
                  <c:v>2027-28</c:v>
                </c:pt>
                <c:pt idx="9">
                  <c:v>2028-29</c:v>
                </c:pt>
                <c:pt idx="10">
                  <c:v>2029-30</c:v>
                </c:pt>
                <c:pt idx="11">
                  <c:v>2030-31</c:v>
                </c:pt>
                <c:pt idx="12">
                  <c:v>2031-32</c:v>
                </c:pt>
                <c:pt idx="13">
                  <c:v>2032-33</c:v>
                </c:pt>
                <c:pt idx="14">
                  <c:v>2033-34</c:v>
                </c:pt>
                <c:pt idx="15">
                  <c:v>2034-35</c:v>
                </c:pt>
                <c:pt idx="16">
                  <c:v>2035-36</c:v>
                </c:pt>
                <c:pt idx="17">
                  <c:v>2036-37</c:v>
                </c:pt>
              </c:strCache>
            </c:strRef>
          </c:cat>
          <c:val>
            <c:numRef>
              <c:f>Compare!$Q$45:$Q$62</c:f>
              <c:numCache>
                <c:formatCode>_(* #,##0_);_(* \(#,##0\);_(* "-"??_);_(@_)</c:formatCode>
                <c:ptCount val="18"/>
                <c:pt idx="0">
                  <c:v>374620</c:v>
                </c:pt>
                <c:pt idx="1">
                  <c:v>379460</c:v>
                </c:pt>
                <c:pt idx="2">
                  <c:v>382650</c:v>
                </c:pt>
                <c:pt idx="3">
                  <c:v>392010</c:v>
                </c:pt>
                <c:pt idx="4">
                  <c:v>398030</c:v>
                </c:pt>
                <c:pt idx="5">
                  <c:v>413100</c:v>
                </c:pt>
                <c:pt idx="6">
                  <c:v>416210</c:v>
                </c:pt>
                <c:pt idx="7">
                  <c:v>415050</c:v>
                </c:pt>
                <c:pt idx="8">
                  <c:v>401460</c:v>
                </c:pt>
                <c:pt idx="9">
                  <c:v>395140</c:v>
                </c:pt>
                <c:pt idx="10">
                  <c:v>392390</c:v>
                </c:pt>
                <c:pt idx="11">
                  <c:v>399710</c:v>
                </c:pt>
                <c:pt idx="12">
                  <c:v>413530</c:v>
                </c:pt>
                <c:pt idx="13">
                  <c:v>417880</c:v>
                </c:pt>
                <c:pt idx="14">
                  <c:v>411940</c:v>
                </c:pt>
                <c:pt idx="15">
                  <c:v>394660</c:v>
                </c:pt>
                <c:pt idx="16">
                  <c:v>391380</c:v>
                </c:pt>
                <c:pt idx="17">
                  <c:v>390280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C07-4936-AE84-CFA021587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6384928"/>
        <c:axId val="586389088"/>
      </c:lineChart>
      <c:catAx>
        <c:axId val="5863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586389088"/>
        <c:crosses val="autoZero"/>
        <c:auto val="1"/>
        <c:lblAlgn val="ctr"/>
        <c:lblOffset val="100"/>
        <c:noMultiLvlLbl val="0"/>
      </c:catAx>
      <c:valAx>
        <c:axId val="58638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0"/>
                <a:ea typeface="+mn-ea"/>
                <a:cs typeface="+mn-cs"/>
              </a:defRPr>
            </a:pPr>
            <a:endParaRPr lang="en-US"/>
          </a:p>
        </c:txPr>
        <c:crossAx val="58638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latin typeface="Avenir Next LT Pro" panose="020B05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[2021.01.29 NSF 21.314 Table 67.xlsx]Sheet6!PivotTable40</c:name>
    <c:fmtId val="20"/>
  </c:pivotSource>
  <c:chart>
    <c:autoTitleDeleted val="0"/>
    <c:pivotFmts>
      <c:pivotFmt>
        <c:idx val="0"/>
        <c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diamond"/>
          <c:size val="6"/>
          <c:spPr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square"/>
          <c:size val="6"/>
          <c:spPr>
            <a:solidFill>
              <a:schemeClr val="accent2"/>
            </a:solidFill>
            <a:ln w="9525">
              <a:solidFill>
                <a:schemeClr val="accent2"/>
              </a:solidFill>
              <a:round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8.756693243400708E-2"/>
              <c:y val="1.243193196686162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38311859844688"/>
              <c:y val="9.7881521061474699E-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192032104385619"/>
              <c:y val="1.2430953151652832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8.756693243400708E-2"/>
              <c:y val="1.243193196686162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38311859844688"/>
              <c:y val="9.7881521061474699E-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192032104385619"/>
              <c:y val="1.2430953151652832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8.756693243400708E-2"/>
              <c:y val="1.243193196686162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38311859844688"/>
              <c:y val="9.7881521061474699E-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192032104385619"/>
              <c:y val="1.2430953151652832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8.756693243400708E-2"/>
              <c:y val="1.243193196686162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38311859844688"/>
              <c:y val="9.7881521061474699E-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192032104385619"/>
              <c:y val="1.2430953151652832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in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8.756693243400708E-2"/>
              <c:y val="1.2431931966861624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38311859844688"/>
              <c:y val="9.7881521061474699E-8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c:spPr>
        <c:dLbl>
          <c:idx val="0"/>
          <c:layout>
            <c:manualLayout>
              <c:x val="0.10192032104385619"/>
              <c:y val="1.2430953151652832E-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dLblPos val="ctr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Sheet6!$B$1:$B$2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rgbClr val="781F1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Sheet6!$A$3:$A$18</c:f>
              <c:strCache>
                <c:ptCount val="15"/>
                <c:pt idx="0">
                  <c:v>California</c:v>
                </c:pt>
                <c:pt idx="1">
                  <c:v>Florida</c:v>
                </c:pt>
                <c:pt idx="2">
                  <c:v>Georgia</c:v>
                </c:pt>
                <c:pt idx="3">
                  <c:v>Illinois</c:v>
                </c:pt>
                <c:pt idx="4">
                  <c:v>Indiana</c:v>
                </c:pt>
                <c:pt idx="5">
                  <c:v>Maryland</c:v>
                </c:pt>
                <c:pt idx="6">
                  <c:v>Massachusetts</c:v>
                </c:pt>
                <c:pt idx="7">
                  <c:v>Michigan</c:v>
                </c:pt>
                <c:pt idx="8">
                  <c:v>New York</c:v>
                </c:pt>
                <c:pt idx="9">
                  <c:v>North Carolina</c:v>
                </c:pt>
                <c:pt idx="10">
                  <c:v>Ohio</c:v>
                </c:pt>
                <c:pt idx="11">
                  <c:v>Pennsylvania</c:v>
                </c:pt>
                <c:pt idx="12">
                  <c:v>Texas</c:v>
                </c:pt>
                <c:pt idx="13">
                  <c:v>Virginia</c:v>
                </c:pt>
                <c:pt idx="14">
                  <c:v>Washington</c:v>
                </c:pt>
              </c:strCache>
            </c:strRef>
          </c:cat>
          <c:val>
            <c:numRef>
              <c:f>Sheet6!$B$3:$B$18</c:f>
              <c:numCache>
                <c:formatCode>"$"#,##0</c:formatCode>
                <c:ptCount val="15"/>
                <c:pt idx="0">
                  <c:v>3069654</c:v>
                </c:pt>
                <c:pt idx="1">
                  <c:v>416372</c:v>
                </c:pt>
                <c:pt idx="2">
                  <c:v>886708</c:v>
                </c:pt>
                <c:pt idx="3">
                  <c:v>1528167</c:v>
                </c:pt>
                <c:pt idx="4">
                  <c:v>240078</c:v>
                </c:pt>
                <c:pt idx="5">
                  <c:v>2917436</c:v>
                </c:pt>
                <c:pt idx="6">
                  <c:v>3622026</c:v>
                </c:pt>
                <c:pt idx="7">
                  <c:v>76553</c:v>
                </c:pt>
                <c:pt idx="8">
                  <c:v>5465484</c:v>
                </c:pt>
                <c:pt idx="9">
                  <c:v>1471920</c:v>
                </c:pt>
                <c:pt idx="10">
                  <c:v>610500</c:v>
                </c:pt>
                <c:pt idx="11">
                  <c:v>2309675</c:v>
                </c:pt>
                <c:pt idx="12">
                  <c:v>932088</c:v>
                </c:pt>
                <c:pt idx="13">
                  <c:v>25393</c:v>
                </c:pt>
                <c:pt idx="14">
                  <c:v>3306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3-D34A-8FAB-4551592D161E}"/>
            </c:ext>
          </c:extLst>
        </c:ser>
        <c:ser>
          <c:idx val="1"/>
          <c:order val="1"/>
          <c:tx>
            <c:strRef>
              <c:f>Sheet6!$C$1:$C$2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rgbClr val="003D5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3D5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B63-D34A-8FAB-4551592D161E}"/>
              </c:ext>
            </c:extLst>
          </c:dPt>
          <c:dPt>
            <c:idx val="13"/>
            <c:invertIfNegative val="0"/>
            <c:bubble3D val="0"/>
            <c:spPr>
              <a:solidFill>
                <a:srgbClr val="003D5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B63-D34A-8FAB-4551592D161E}"/>
              </c:ext>
            </c:extLst>
          </c:dPt>
          <c:dPt>
            <c:idx val="14"/>
            <c:invertIfNegative val="0"/>
            <c:bubble3D val="0"/>
            <c:spPr>
              <a:solidFill>
                <a:srgbClr val="003D5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4B63-D34A-8FAB-4551592D161E}"/>
              </c:ext>
            </c:extLst>
          </c:dPt>
          <c:dLbls>
            <c:dLbl>
              <c:idx val="4"/>
              <c:layout>
                <c:manualLayout>
                  <c:x val="8.756693243400708E-2"/>
                  <c:y val="1.24319319668616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3D5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63-D34A-8FAB-4551592D161E}"/>
                </c:ext>
              </c:extLst>
            </c:dLbl>
            <c:dLbl>
              <c:idx val="13"/>
              <c:layout>
                <c:manualLayout>
                  <c:x val="0.1038311859844688"/>
                  <c:y val="9.7881521061474699E-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3D5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63-D34A-8FAB-4551592D161E}"/>
                </c:ext>
              </c:extLst>
            </c:dLbl>
            <c:dLbl>
              <c:idx val="14"/>
              <c:layout>
                <c:manualLayout>
                  <c:x val="0.10192032104385619"/>
                  <c:y val="1.243095315165283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3D51"/>
                      </a:solidFill>
                      <a:latin typeface="Avenir Next" panose="020B05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63-D34A-8FAB-4551592D16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venir Next" panose="020B05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Sheet6!$A$3:$A$18</c:f>
              <c:strCache>
                <c:ptCount val="15"/>
                <c:pt idx="0">
                  <c:v>California</c:v>
                </c:pt>
                <c:pt idx="1">
                  <c:v>Florida</c:v>
                </c:pt>
                <c:pt idx="2">
                  <c:v>Georgia</c:v>
                </c:pt>
                <c:pt idx="3">
                  <c:v>Illinois</c:v>
                </c:pt>
                <c:pt idx="4">
                  <c:v>Indiana</c:v>
                </c:pt>
                <c:pt idx="5">
                  <c:v>Maryland</c:v>
                </c:pt>
                <c:pt idx="6">
                  <c:v>Massachusetts</c:v>
                </c:pt>
                <c:pt idx="7">
                  <c:v>Michigan</c:v>
                </c:pt>
                <c:pt idx="8">
                  <c:v>New York</c:v>
                </c:pt>
                <c:pt idx="9">
                  <c:v>North Carolina</c:v>
                </c:pt>
                <c:pt idx="10">
                  <c:v>Ohio</c:v>
                </c:pt>
                <c:pt idx="11">
                  <c:v>Pennsylvania</c:v>
                </c:pt>
                <c:pt idx="12">
                  <c:v>Texas</c:v>
                </c:pt>
                <c:pt idx="13">
                  <c:v>Virginia</c:v>
                </c:pt>
                <c:pt idx="14">
                  <c:v>Washington</c:v>
                </c:pt>
              </c:strCache>
            </c:strRef>
          </c:cat>
          <c:val>
            <c:numRef>
              <c:f>Sheet6!$C$3:$C$18</c:f>
              <c:numCache>
                <c:formatCode>"$"#,##0</c:formatCode>
                <c:ptCount val="15"/>
                <c:pt idx="0">
                  <c:v>7420422</c:v>
                </c:pt>
                <c:pt idx="1">
                  <c:v>2269462</c:v>
                </c:pt>
                <c:pt idx="2">
                  <c:v>1781166</c:v>
                </c:pt>
                <c:pt idx="3">
                  <c:v>1181566</c:v>
                </c:pt>
                <c:pt idx="4">
                  <c:v>1421234</c:v>
                </c:pt>
                <c:pt idx="5">
                  <c:v>1711725</c:v>
                </c:pt>
                <c:pt idx="6">
                  <c:v>683650</c:v>
                </c:pt>
                <c:pt idx="7">
                  <c:v>2814714</c:v>
                </c:pt>
                <c:pt idx="8">
                  <c:v>1610093</c:v>
                </c:pt>
                <c:pt idx="9">
                  <c:v>1916440</c:v>
                </c:pt>
                <c:pt idx="10">
                  <c:v>1888931</c:v>
                </c:pt>
                <c:pt idx="11">
                  <c:v>2337046</c:v>
                </c:pt>
                <c:pt idx="12">
                  <c:v>5035122</c:v>
                </c:pt>
                <c:pt idx="13">
                  <c:v>1788655</c:v>
                </c:pt>
                <c:pt idx="14">
                  <c:v>1826244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B63-D34A-8FAB-4551592D161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832522063"/>
        <c:axId val="832517903"/>
      </c:barChart>
      <c:catAx>
        <c:axId val="83252206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832517903"/>
        <c:crosses val="autoZero"/>
        <c:auto val="1"/>
        <c:lblAlgn val="ctr"/>
        <c:lblOffset val="100"/>
        <c:noMultiLvlLbl val="0"/>
      </c:catAx>
      <c:valAx>
        <c:axId val="832517903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1">
                  <a:lumMod val="5000"/>
                  <a:lumOff val="95000"/>
                </a:schemeClr>
              </a:solidFill>
            </a:ln>
            <a:effectLst/>
          </c:spPr>
        </c:minorGridlines>
        <c:numFmt formatCode="&quot;$&quot;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venir Next" panose="020B0503020202020204" pitchFamily="34" charset="0"/>
                <a:ea typeface="+mn-ea"/>
                <a:cs typeface="+mn-cs"/>
              </a:defRPr>
            </a:pPr>
            <a:endParaRPr lang="en-US"/>
          </a:p>
        </c:txPr>
        <c:crossAx val="832522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venir Next" panose="020B05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0.34599</cdr:x>
      <cdr:y>0.43131</cdr:y>
    </cdr:from>
    <cdr:to>
      <cdr:x>0.51416</cdr:x>
      <cdr:y>0.5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243CC001-DB72-430D-9319-DD9E440BC4A4}"/>
            </a:ext>
          </a:extLst>
        </cdr:cNvPr>
        <cdr:cNvSpPr txBox="1"/>
      </cdr:nvSpPr>
      <cdr:spPr>
        <a:xfrm xmlns:a="http://schemas.openxmlformats.org/drawingml/2006/main">
          <a:off x="3010048" y="2899072"/>
          <a:ext cx="146304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b="1" dirty="0">
              <a:latin typeface="Avenir Next LT Pro Light" panose="020B0304020202020204" pitchFamily="34" charset="0"/>
            </a:rPr>
            <a:t>2010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C2100-2552-4270-8226-08A20D5890E9}" type="datetimeFigureOut">
              <a:rPr lang="en-US" smtClean="0"/>
              <a:t>9/30/21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1128713"/>
            <a:ext cx="5416550" cy="3046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44780"/>
            <a:ext cx="5661660" cy="35548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FAFD3-72E4-4271-8DEE-F2F36FE6D0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16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902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6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71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6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95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08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329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4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44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21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9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53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49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4265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00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4CDD15-41E9-E242-9250-3EAE603E4121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670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0B801-4792-48F2-92D7-7FA9633E710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75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49C59B-0A69-4876-9E89-CC61535615C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0636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8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836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6355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0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12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72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018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458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10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41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8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11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6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FAFD3-72E4-4271-8DEE-F2F36FE6D0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3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7DC66-41CF-C545-BCAC-B9112C349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D9C29-1CAA-C74F-AD66-94110697EF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CA70E-F11D-8A44-9E97-DAE5B5D3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6C49-8438-4DF5-8B45-261F50D7A514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66877E-73E8-3D47-B187-2D6AC89BD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FC347-38C8-184F-80F6-2A795FCDD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A9010-BCD8-9248-A067-A88CADF1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B928B7-9890-564C-96AD-2FC6801CC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6EDDB-D449-DC42-849E-892E35E7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EE61-1184-45AA-8481-9352A34493A1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1DC95-14BC-AB4D-A37C-FF5CADF9A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9ACBF-5FC0-6C4E-87F0-7D0962F5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56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1B4F53-C75D-A840-8976-077E3EDD8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563FB-EB0B-8944-8FDC-BBFA8C7A8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FFE0B-B011-974F-8DA5-EDD8E8E21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B6642-8E64-4368-81BC-0F92454BCB49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C559B-C673-6540-9A01-061EC411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B0B3-54BC-C041-BEE5-38D20264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69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702B-8977-9840-91C2-A955D640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58427-8939-FF48-8D0D-29DEA72F4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DE3D2-75A9-0447-AD0C-15D75C52C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ED519-DFF0-461E-A9D1-97F417DC0006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5210F-48F6-DE4A-9C08-BD49DCFEE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5B3FE-4A31-6C4B-AE78-017C5633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5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00C3-A3DC-4F44-BF43-0E6DF217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F7980-4824-C342-8E1C-C672D730D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296E9-86A8-0C49-868E-4531636F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F2B14-0869-4600-9B3B-77CFBFEE7BF4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ABBC4-4A00-D84A-8EF8-A67D6A173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27B30-19AF-624C-AD44-367EBC81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20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7902-9C1D-9444-B6B6-F51B4876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46ADB-3A8E-5C41-B969-B025BB597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6CE012-E31B-5746-B858-900A614A2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62370-AABC-E44E-9A48-0C2A203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939D3-2AE2-406F-A11A-6328745314D3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8EC5A-88A8-004A-851F-288F4C4F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7ED71-0D3C-A349-8130-93789EEF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7B98-A84D-654C-95F0-12ED981E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94D2D-91E0-D141-99FA-87CF220C3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7B28F-EAD9-3244-97B8-AF02D93C3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92CC6-02A5-8E40-AD24-67999752D4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0FA7CE-3A39-064B-9D58-832429DA36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D0BF11-9172-7D42-97E7-DED2993F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E7FAF-9CAE-40B2-83D6-58E281890B8A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156988-E8C5-5B4F-BC5B-5A27F806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316001-032E-B747-A72B-623A464A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9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B4131-39DC-1A47-86BA-B1B2FBA2E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3E930B-0153-1546-ACEF-FB550B9C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4208F-9374-4F08-AB43-83FD2CEE3D6C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CAAE-E18C-4F43-9EB2-8C7BB04C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523FBF-F2C3-A04A-AA9A-289C0D6B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19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BB9F8-FDAC-FB46-866D-C34517DF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8311-5A05-4663-B09D-31983461ED92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D22B3A-46DB-1B41-9086-76E4733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3478C-62CB-AD4B-AF99-4F6427AD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4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6E9F-E31C-2149-945F-49870E6FE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E436-C9DE-CB47-A5FE-7EC41E1A0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B2A2B-FFC4-FA49-9BD3-1A4EC464D7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7F91F-241C-F84E-A200-97895B591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AD8E8-D0E4-4CFB-B8C4-A0ED49A7D1F8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26FA-EFD1-B14A-ABB2-F9A2DAA0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F492B-9398-DA45-A126-9F3A7F80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510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1EB3A-A9D4-BB49-A466-9998463C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C08B34-4AF6-C747-ACDC-537B3F929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4034A7-0595-524D-8EA5-31F126D1D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A8C43-0167-AB4A-B2EA-60A59292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26870-3275-46F2-868C-B2274BE537B6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5C0C80-E0F5-2B41-AC9C-CE9AA72B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C5E50-6761-C343-A6DB-B989D9BBA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3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31B14C-18B5-CB45-8B91-6B0D2CF40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CA7FE-2031-7E48-BCAD-6C90FEA43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EBC4E-E2D4-5046-9A81-8EAD55A9D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C91C-A5AE-4A4C-8A4E-296DE803F73B}" type="datetime1">
              <a:rPr lang="en-US" smtClean="0"/>
              <a:t>9/30/21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556E2-96D9-9349-BC70-A44A32A4D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2A62B-9668-664E-8987-FE9E97D68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90FF6-4692-3443-B4E0-30129B3FA8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17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chart" Target="../charts/chart4.xml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hecb.state.tx.us/apps/programinventory" TargetMode="External"/><Relationship Id="rId5" Type="http://schemas.openxmlformats.org/officeDocument/2006/relationships/hyperlink" Target="http://www.txhighereddata.org/Interactive/CIP/" TargetMode="External"/><Relationship Id="rId4" Type="http://schemas.openxmlformats.org/officeDocument/2006/relationships/hyperlink" Target="http://www.txhigheredaccountability.org/acctpublic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nces.ed.gov/" TargetMode="External"/><Relationship Id="rId13" Type="http://schemas.openxmlformats.org/officeDocument/2006/relationships/hyperlink" Target="https://texaslmi.com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edeps.org/" TargetMode="External"/><Relationship Id="rId12" Type="http://schemas.openxmlformats.org/officeDocument/2006/relationships/hyperlink" Target="http://www.hpc.texas.gov/agencies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dshs.texas.gov/chs/hprc/health.shtm" TargetMode="External"/><Relationship Id="rId11" Type="http://schemas.openxmlformats.org/officeDocument/2006/relationships/hyperlink" Target="https://texreg.sos.state.tx.us/public/readtac$ext.ViewTAC?tac_view=4&amp;ti=19&amp;pt=1&amp;ch=5" TargetMode="External"/><Relationship Id="rId5" Type="http://schemas.openxmlformats.org/officeDocument/2006/relationships/hyperlink" Target="http://www.burning-glass.com/" TargetMode="External"/><Relationship Id="rId10" Type="http://schemas.openxmlformats.org/officeDocument/2006/relationships/hyperlink" Target="https://ncsesdata.nsf.gov/webcaspar/" TargetMode="External"/><Relationship Id="rId4" Type="http://schemas.openxmlformats.org/officeDocument/2006/relationships/hyperlink" Target="https://www.bls.gov/ooh/" TargetMode="External"/><Relationship Id="rId9" Type="http://schemas.openxmlformats.org/officeDocument/2006/relationships/hyperlink" Target="https://nces.ed.gov/ipeds/cipcode/" TargetMode="External"/><Relationship Id="rId14" Type="http://schemas.openxmlformats.org/officeDocument/2006/relationships/hyperlink" Target="http://www.twc.state.tx.us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FCC3E3-FFDC-4E96-9E06-337CBD88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331" y="2476357"/>
            <a:ext cx="11025051" cy="302344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>
                <a:solidFill>
                  <a:srgbClr val="003E51"/>
                </a:solidFill>
                <a:latin typeface="Rockwell"/>
              </a:rPr>
              <a:t>Graduate Education: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4800" dirty="0">
                <a:solidFill>
                  <a:srgbClr val="003E51"/>
                </a:solidFill>
                <a:latin typeface="Rockwell"/>
              </a:rPr>
              <a:t>The Changing Landscape</a:t>
            </a:r>
          </a:p>
          <a:p>
            <a:pPr>
              <a:lnSpc>
                <a:spcPct val="128000"/>
              </a:lnSpc>
              <a:spcBef>
                <a:spcPts val="0"/>
              </a:spcBef>
              <a:spcAft>
                <a:spcPts val="600"/>
              </a:spcAft>
            </a:pPr>
            <a:endParaRPr lang="en-US" sz="3500" i="1" dirty="0">
              <a:latin typeface="Avenir Next LT Pro Light"/>
            </a:endParaRPr>
          </a:p>
          <a:p>
            <a:pPr>
              <a:lnSpc>
                <a:spcPct val="128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500" i="1" dirty="0">
                <a:latin typeface="Avenir Next LT Pro Light"/>
              </a:rPr>
              <a:t>October 1, 2021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500" i="1" dirty="0">
                <a:latin typeface="Avenir Next LT Pro Light"/>
              </a:rPr>
              <a:t>Association of Texas Graduate Schools</a:t>
            </a:r>
          </a:p>
          <a:p>
            <a:pPr>
              <a:lnSpc>
                <a:spcPct val="128000"/>
              </a:lnSpc>
              <a:spcBef>
                <a:spcPts val="1200"/>
              </a:spcBef>
              <a:spcAft>
                <a:spcPts val="600"/>
              </a:spcAft>
            </a:pPr>
            <a:endParaRPr lang="en-US" sz="3500" dirty="0">
              <a:latin typeface="Avenir Next LT Pro Light"/>
            </a:endParaRPr>
          </a:p>
          <a:p>
            <a:pPr>
              <a:lnSpc>
                <a:spcPct val="128000"/>
              </a:lnSpc>
              <a:spcAft>
                <a:spcPts val="600"/>
              </a:spcAft>
            </a:pPr>
            <a:endParaRPr lang="en-US" sz="3500" dirty="0">
              <a:latin typeface="Avenir Next LT Pro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B72178-FDD3-4261-AF1C-14E089933EA1}"/>
              </a:ext>
            </a:extLst>
          </p:cNvPr>
          <p:cNvCxnSpPr/>
          <p:nvPr/>
        </p:nvCxnSpPr>
        <p:spPr>
          <a:xfrm>
            <a:off x="2723089" y="3988081"/>
            <a:ext cx="6583680" cy="0"/>
          </a:xfrm>
          <a:prstGeom prst="line">
            <a:avLst/>
          </a:prstGeom>
          <a:ln w="19050">
            <a:solidFill>
              <a:srgbClr val="781F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8C12B76D-488B-FF4F-9E53-B3DE33AB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39" y="482030"/>
            <a:ext cx="2497436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78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AB11AB-5F80-4CC6-9ECF-C628757E9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36" y="0"/>
            <a:ext cx="392851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16E07-9287-4F3F-8C12-60DCB9EA9D84}"/>
              </a:ext>
            </a:extLst>
          </p:cNvPr>
          <p:cNvSpPr txBox="1"/>
          <p:nvPr/>
        </p:nvSpPr>
        <p:spPr>
          <a:xfrm>
            <a:off x="43011" y="2298908"/>
            <a:ext cx="3793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Demographic Shifts,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2010 to 2020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999FB-7369-4E5B-B871-B51778D8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76E5594-309F-4FE8-97F6-54BDDBA643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98352"/>
              </p:ext>
            </p:extLst>
          </p:nvPr>
        </p:nvGraphicFramePr>
        <p:xfrm>
          <a:off x="3644535" y="0"/>
          <a:ext cx="8699863" cy="672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43CC001-DB72-430D-9319-DD9E440BC4A4}"/>
              </a:ext>
            </a:extLst>
          </p:cNvPr>
          <p:cNvSpPr txBox="1"/>
          <p:nvPr/>
        </p:nvSpPr>
        <p:spPr>
          <a:xfrm>
            <a:off x="8287823" y="757646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LT Pro Light" panose="020B0304020202020204" pitchFamily="34" charset="0"/>
              </a:rPr>
              <a:t>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6EC745-A885-4A89-ADD1-8AB0251A4A90}"/>
              </a:ext>
            </a:extLst>
          </p:cNvPr>
          <p:cNvSpPr txBox="1"/>
          <p:nvPr/>
        </p:nvSpPr>
        <p:spPr>
          <a:xfrm>
            <a:off x="11652068" y="2272782"/>
            <a:ext cx="4484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venir Next LT Pro Light" panose="020B0304020202020204" pitchFamily="34" charset="0"/>
              </a:rPr>
              <a:t> </a:t>
            </a:r>
            <a:r>
              <a:rPr lang="en-US" sz="2800" b="1" dirty="0">
                <a:latin typeface="Avenir Next LT Pro Light" panose="020B0304020202020204" pitchFamily="34" charset="0"/>
              </a:rPr>
              <a:t>– </a:t>
            </a:r>
          </a:p>
          <a:p>
            <a:r>
              <a:rPr lang="en-US" sz="2800" b="1" dirty="0">
                <a:latin typeface="Avenir Next LT Pro Light" panose="020B0304020202020204" pitchFamily="34" charset="0"/>
              </a:rPr>
              <a:t>+</a:t>
            </a:r>
          </a:p>
          <a:p>
            <a:r>
              <a:rPr lang="en-US" sz="2800" b="1" dirty="0">
                <a:latin typeface="Avenir Next LT Pro Light" panose="020B0304020202020204" pitchFamily="34" charset="0"/>
              </a:rPr>
              <a:t>+</a:t>
            </a:r>
          </a:p>
          <a:p>
            <a:r>
              <a:rPr lang="en-US" sz="2800" b="1" dirty="0">
                <a:latin typeface="Avenir Next LT Pro Light" panose="020B0304020202020204" pitchFamily="34" charset="0"/>
              </a:rPr>
              <a:t>+</a:t>
            </a:r>
          </a:p>
          <a:p>
            <a:r>
              <a:rPr lang="en-US" sz="2800" b="1" dirty="0">
                <a:latin typeface="Avenir Next LT Pro Light" panose="020B0304020202020204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216414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7874E8E-3E2A-4979-A13E-9D663408EF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97"/>
          <a:stretch/>
        </p:blipFill>
        <p:spPr>
          <a:xfrm>
            <a:off x="91440" y="0"/>
            <a:ext cx="836737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F91716-4506-4F6F-8B89-69C23EBCA4C7}"/>
              </a:ext>
            </a:extLst>
          </p:cNvPr>
          <p:cNvSpPr txBox="1"/>
          <p:nvPr/>
        </p:nvSpPr>
        <p:spPr>
          <a:xfrm>
            <a:off x="0" y="5984461"/>
            <a:ext cx="3853949" cy="8744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pc="-10" dirty="0">
                <a:latin typeface="Avenir Next LT Pro"/>
              </a:rPr>
              <a:t>Data Source: US Census Bureau, 2010 and 2020 Census, P.L. 94‐171 Redistricting File</a:t>
            </a:r>
            <a:endParaRPr lang="en-US" sz="1600" i="1" dirty="0">
              <a:latin typeface="Avenir Next LT Pro Light"/>
            </a:endParaRPr>
          </a:p>
        </p:txBody>
      </p:sp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5FBB5D97-7C2C-45CD-BEC6-0B472A47C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648789"/>
            <a:ext cx="2194560" cy="19796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8F5AE0E-44BE-4AFD-AFF9-22CFC9F15D9C}"/>
              </a:ext>
            </a:extLst>
          </p:cNvPr>
          <p:cNvSpPr txBox="1"/>
          <p:nvPr/>
        </p:nvSpPr>
        <p:spPr>
          <a:xfrm>
            <a:off x="3997234" y="71077"/>
            <a:ext cx="7738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US" sz="4400" dirty="0">
                <a:solidFill>
                  <a:srgbClr val="003D51"/>
                </a:solidFill>
                <a:latin typeface="Rockwell"/>
              </a:rPr>
              <a:t>Population growth was not unilateral across the state</a:t>
            </a:r>
            <a:endParaRPr lang="en-US" sz="4400" dirty="0">
              <a:solidFill>
                <a:srgbClr val="003D5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001A6D-5F35-4DAC-9BFD-CE793B1FBDF4}"/>
              </a:ext>
            </a:extLst>
          </p:cNvPr>
          <p:cNvSpPr txBox="1"/>
          <p:nvPr/>
        </p:nvSpPr>
        <p:spPr>
          <a:xfrm>
            <a:off x="8610600" y="2468880"/>
            <a:ext cx="329619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 Light" panose="020B0304020202020204" pitchFamily="34" charset="0"/>
              </a:rPr>
              <a:t>56% of counties lost population overall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 Light" panose="020B0304020202020204" pitchFamily="34" charset="0"/>
              </a:rPr>
              <a:t>78% lost NH Whites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 Light" panose="020B0304020202020204" pitchFamily="34" charset="0"/>
              </a:rPr>
              <a:t>62% lost NH Blacks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 Light" panose="020B0304020202020204" pitchFamily="34" charset="0"/>
              </a:rPr>
              <a:t>25% lost Hispanics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 Light" panose="020B0304020202020204" pitchFamily="34" charset="0"/>
              </a:rPr>
              <a:t>19% lost NH Asians</a:t>
            </a:r>
          </a:p>
        </p:txBody>
      </p:sp>
    </p:spTree>
    <p:extLst>
      <p:ext uri="{BB962C8B-B14F-4D97-AF65-F5344CB8AC3E}">
        <p14:creationId xmlns:p14="http://schemas.microsoft.com/office/powerpoint/2010/main" val="5860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AB11AB-5F80-4CC6-9ECF-C628757E9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36" y="0"/>
            <a:ext cx="392851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16E07-9287-4F3F-8C12-60DCB9EA9D84}"/>
              </a:ext>
            </a:extLst>
          </p:cNvPr>
          <p:cNvSpPr txBox="1"/>
          <p:nvPr/>
        </p:nvSpPr>
        <p:spPr>
          <a:xfrm>
            <a:off x="43011" y="1776390"/>
            <a:ext cx="37938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Our population pyramid is more like a stack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999FB-7369-4E5B-B871-B51778D8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BED55787-2D7D-44D9-BDA9-129EE2BEF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0881" y="68262"/>
            <a:ext cx="6532919" cy="67214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059289-8F97-4436-99B8-3676EF94AA4F}"/>
              </a:ext>
            </a:extLst>
          </p:cNvPr>
          <p:cNvSpPr txBox="1"/>
          <p:nvPr/>
        </p:nvSpPr>
        <p:spPr>
          <a:xfrm>
            <a:off x="4426698" y="0"/>
            <a:ext cx="680884" cy="6604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85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80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75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70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65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60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55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50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45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40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35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30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25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20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15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10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5</a:t>
            </a:r>
          </a:p>
          <a:p>
            <a:pPr>
              <a:spcAft>
                <a:spcPts val="650"/>
              </a:spcAft>
            </a:pPr>
            <a:r>
              <a:rPr lang="en-US" dirty="0">
                <a:latin typeface="Avenir Next LT Pro Light" panose="020B0304020202020204" pitchFamily="34" charset="0"/>
              </a:rPr>
              <a:t>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C493B-1879-4926-BF37-67A884D3F523}"/>
              </a:ext>
            </a:extLst>
          </p:cNvPr>
          <p:cNvSpPr txBox="1"/>
          <p:nvPr/>
        </p:nvSpPr>
        <p:spPr>
          <a:xfrm>
            <a:off x="9685549" y="235131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LT Pro Light" panose="020B0304020202020204" pitchFamily="34" charset="0"/>
              </a:rPr>
              <a:t>Female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E3FA44-DC4B-4ED7-93BA-F54FCECD8A68}"/>
              </a:ext>
            </a:extLst>
          </p:cNvPr>
          <p:cNvSpPr txBox="1"/>
          <p:nvPr/>
        </p:nvSpPr>
        <p:spPr>
          <a:xfrm>
            <a:off x="5933525" y="235131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venir Next LT Pro Light" panose="020B0304020202020204" pitchFamily="34" charset="0"/>
              </a:rPr>
              <a:t>Male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92446-405A-43AD-963F-84550241DE49}"/>
              </a:ext>
            </a:extLst>
          </p:cNvPr>
          <p:cNvSpPr txBox="1"/>
          <p:nvPr/>
        </p:nvSpPr>
        <p:spPr>
          <a:xfrm>
            <a:off x="7041967" y="251894"/>
            <a:ext cx="2361081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3D51"/>
                </a:solidFill>
                <a:latin typeface="Avenir Next LT Pro" panose="020B0504020202020204" pitchFamily="34" charset="0"/>
              </a:rPr>
              <a:t>Silent Gen</a:t>
            </a:r>
          </a:p>
          <a:p>
            <a:pPr algn="ctr"/>
            <a:endParaRPr lang="en-US" sz="2400" b="1" dirty="0">
              <a:solidFill>
                <a:srgbClr val="003D51"/>
              </a:solidFill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solidFill>
                <a:srgbClr val="003D5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3D51"/>
                </a:solidFill>
                <a:latin typeface="Avenir Next LT Pro" panose="020B0504020202020204" pitchFamily="34" charset="0"/>
              </a:rPr>
              <a:t>Boomers</a:t>
            </a:r>
          </a:p>
          <a:p>
            <a:pPr algn="ctr"/>
            <a:endParaRPr lang="en-US" sz="2400" b="1" dirty="0">
              <a:solidFill>
                <a:srgbClr val="003D51"/>
              </a:solidFill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solidFill>
                <a:srgbClr val="003D51"/>
              </a:solidFill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solidFill>
                <a:srgbClr val="003D5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3D51"/>
                </a:solidFill>
                <a:latin typeface="Avenir Next LT Pro" panose="020B0504020202020204" pitchFamily="34" charset="0"/>
              </a:rPr>
              <a:t>Gen X</a:t>
            </a:r>
          </a:p>
          <a:p>
            <a:pPr algn="ctr"/>
            <a:endParaRPr lang="en-US" sz="2400" b="1" dirty="0">
              <a:solidFill>
                <a:srgbClr val="003D51"/>
              </a:solidFill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solidFill>
                <a:srgbClr val="003D5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3D51"/>
                </a:solidFill>
                <a:latin typeface="Avenir Next LT Pro" panose="020B0504020202020204" pitchFamily="34" charset="0"/>
              </a:rPr>
              <a:t>Millennials</a:t>
            </a:r>
          </a:p>
          <a:p>
            <a:pPr algn="ctr"/>
            <a:endParaRPr lang="en-US" sz="2400" b="1" dirty="0">
              <a:solidFill>
                <a:srgbClr val="003D51"/>
              </a:solidFill>
              <a:latin typeface="Avenir Next LT Pro" panose="020B0504020202020204" pitchFamily="34" charset="0"/>
            </a:endParaRPr>
          </a:p>
          <a:p>
            <a:pPr algn="ctr"/>
            <a:endParaRPr lang="en-US" sz="2400" b="1" dirty="0">
              <a:solidFill>
                <a:srgbClr val="003D5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3D51"/>
                </a:solidFill>
                <a:latin typeface="Avenir Next LT Pro" panose="020B0504020202020204" pitchFamily="34" charset="0"/>
              </a:rPr>
              <a:t>Gen Z</a:t>
            </a:r>
          </a:p>
          <a:p>
            <a:pPr algn="ctr"/>
            <a:endParaRPr lang="en-US" sz="3000" b="1" dirty="0">
              <a:solidFill>
                <a:srgbClr val="003D51"/>
              </a:solidFill>
              <a:latin typeface="Avenir Next LT Pro" panose="020B05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3D51"/>
                </a:solidFill>
                <a:latin typeface="Avenir Next LT Pro" panose="020B0504020202020204" pitchFamily="34" charset="0"/>
              </a:rPr>
              <a:t>Gen Alpha</a:t>
            </a:r>
          </a:p>
        </p:txBody>
      </p:sp>
    </p:spTree>
    <p:extLst>
      <p:ext uri="{BB962C8B-B14F-4D97-AF65-F5344CB8AC3E}">
        <p14:creationId xmlns:p14="http://schemas.microsoft.com/office/powerpoint/2010/main" val="197053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91716-4506-4F6F-8B89-69C23EBCA4C7}"/>
              </a:ext>
            </a:extLst>
          </p:cNvPr>
          <p:cNvSpPr txBox="1"/>
          <p:nvPr/>
        </p:nvSpPr>
        <p:spPr>
          <a:xfrm>
            <a:off x="0" y="6512506"/>
            <a:ext cx="7576864" cy="342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pc="-10" dirty="0">
                <a:latin typeface="Avenir Next LT Pro"/>
              </a:rPr>
              <a:t>Data Source: WICHE Knocking at the College Door</a:t>
            </a:r>
            <a:endParaRPr lang="en-US" sz="1600" i="1" dirty="0">
              <a:latin typeface="Avenir Next LT Pro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5AE0E-44BE-4AFD-AFF9-22CFC9F15D9C}"/>
              </a:ext>
            </a:extLst>
          </p:cNvPr>
          <p:cNvSpPr txBox="1"/>
          <p:nvPr/>
        </p:nvSpPr>
        <p:spPr>
          <a:xfrm>
            <a:off x="87085" y="73413"/>
            <a:ext cx="12017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3D51"/>
                </a:solidFill>
                <a:latin typeface="Rockwell"/>
              </a:rPr>
              <a:t>High school graduations are projected to grow in Texas over the next 15 years</a:t>
            </a:r>
            <a:endParaRPr lang="en-US" sz="4400" dirty="0">
              <a:solidFill>
                <a:srgbClr val="003D51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DFF97B7-0E85-4492-A2B3-F2ABFC239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478140"/>
              </p:ext>
            </p:extLst>
          </p:nvPr>
        </p:nvGraphicFramePr>
        <p:xfrm>
          <a:off x="446314" y="1517627"/>
          <a:ext cx="11299372" cy="4781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0BAF99E-3B1F-45BA-9330-BA1F15D5BA4D}"/>
              </a:ext>
            </a:extLst>
          </p:cNvPr>
          <p:cNvSpPr txBox="1"/>
          <p:nvPr/>
        </p:nvSpPr>
        <p:spPr>
          <a:xfrm>
            <a:off x="11320054" y="2534147"/>
            <a:ext cx="605246" cy="20670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10" dirty="0">
                <a:latin typeface="Avenir Next LT Pro"/>
              </a:rPr>
              <a:t>CA</a:t>
            </a:r>
          </a:p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10" dirty="0">
                <a:latin typeface="Avenir Next LT Pro"/>
              </a:rPr>
              <a:t>TX</a:t>
            </a:r>
          </a:p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endParaRPr lang="en-US" sz="1600" spc="-10" dirty="0">
              <a:latin typeface="Avenir Next LT Pro"/>
            </a:endParaRPr>
          </a:p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10" dirty="0">
                <a:latin typeface="Avenir Next LT Pro"/>
              </a:rPr>
              <a:t>FL</a:t>
            </a:r>
          </a:p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10" dirty="0">
                <a:latin typeface="Avenir Next LT Pro"/>
              </a:rPr>
              <a:t>NY</a:t>
            </a:r>
          </a:p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-10" dirty="0">
                <a:latin typeface="Avenir Next LT Pro"/>
              </a:rPr>
              <a:t>PA</a:t>
            </a:r>
            <a:endParaRPr lang="en-US" sz="2000" dirty="0"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3158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AB11AB-5F80-4CC6-9ECF-C628757E9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36" y="0"/>
            <a:ext cx="392851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16E07-9287-4F3F-8C12-60DCB9EA9D84}"/>
              </a:ext>
            </a:extLst>
          </p:cNvPr>
          <p:cNvSpPr txBox="1"/>
          <p:nvPr/>
        </p:nvSpPr>
        <p:spPr>
          <a:xfrm>
            <a:off x="43011" y="1410635"/>
            <a:ext cx="37938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Most states are experiencing a decline in  high school graduates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999FB-7369-4E5B-B871-B51778D8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FA9682F5-9567-4CCB-A6BE-58795C328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327" y="47468"/>
            <a:ext cx="8103670" cy="681053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5C14F99-BBF1-4FAE-85B3-6F67C0844CB1}"/>
              </a:ext>
            </a:extLst>
          </p:cNvPr>
          <p:cNvGrpSpPr/>
          <p:nvPr/>
        </p:nvGrpSpPr>
        <p:grpSpPr>
          <a:xfrm>
            <a:off x="4602483" y="1600196"/>
            <a:ext cx="7093132" cy="4997817"/>
            <a:chOff x="4602483" y="1600196"/>
            <a:chExt cx="7093132" cy="4997817"/>
          </a:xfrm>
        </p:grpSpPr>
        <p:pic>
          <p:nvPicPr>
            <p:cNvPr id="9" name="Graphic 8" descr="Arrow: Clockwise curve outline">
              <a:extLst>
                <a:ext uri="{FF2B5EF4-FFF2-40B4-BE49-F238E27FC236}">
                  <a16:creationId xmlns:a16="http://schemas.microsoft.com/office/drawing/2014/main" id="{8930C583-FF1A-43DA-A243-C9355CC1E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926186" y="1600196"/>
              <a:ext cx="457200" cy="457200"/>
            </a:xfrm>
            <a:prstGeom prst="rect">
              <a:avLst/>
            </a:prstGeom>
          </p:spPr>
        </p:pic>
        <p:pic>
          <p:nvPicPr>
            <p:cNvPr id="10" name="Graphic 9" descr="Arrow: Clockwise curve outline">
              <a:extLst>
                <a:ext uri="{FF2B5EF4-FFF2-40B4-BE49-F238E27FC236}">
                  <a16:creationId xmlns:a16="http://schemas.microsoft.com/office/drawing/2014/main" id="{AFBC5A16-329B-474C-AA19-6F050FD48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601099" y="5371006"/>
              <a:ext cx="457200" cy="457200"/>
            </a:xfrm>
            <a:prstGeom prst="rect">
              <a:avLst/>
            </a:prstGeom>
          </p:spPr>
        </p:pic>
        <p:pic>
          <p:nvPicPr>
            <p:cNvPr id="11" name="Graphic 10" descr="Arrow: Clockwise curve outline">
              <a:extLst>
                <a:ext uri="{FF2B5EF4-FFF2-40B4-BE49-F238E27FC236}">
                  <a16:creationId xmlns:a16="http://schemas.microsoft.com/office/drawing/2014/main" id="{6B135545-F9AB-4046-B37F-B2AE6CE67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925596" y="6140813"/>
              <a:ext cx="457200" cy="457200"/>
            </a:xfrm>
            <a:prstGeom prst="rect">
              <a:avLst/>
            </a:prstGeom>
          </p:spPr>
        </p:pic>
        <p:pic>
          <p:nvPicPr>
            <p:cNvPr id="12" name="Graphic 11" descr="Arrow: Clockwise curve outline">
              <a:extLst>
                <a:ext uri="{FF2B5EF4-FFF2-40B4-BE49-F238E27FC236}">
                  <a16:creationId xmlns:a16="http://schemas.microsoft.com/office/drawing/2014/main" id="{6B64B583-20EC-4AE4-BC2E-0C94388FF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305112" y="4626425"/>
              <a:ext cx="457200" cy="457200"/>
            </a:xfrm>
            <a:prstGeom prst="rect">
              <a:avLst/>
            </a:prstGeom>
          </p:spPr>
        </p:pic>
        <p:pic>
          <p:nvPicPr>
            <p:cNvPr id="13" name="Graphic 12" descr="Arrow: Clockwise curve outline">
              <a:extLst>
                <a:ext uri="{FF2B5EF4-FFF2-40B4-BE49-F238E27FC236}">
                  <a16:creationId xmlns:a16="http://schemas.microsoft.com/office/drawing/2014/main" id="{5F33ED3D-BECE-4ACE-A0F0-CBA27531A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1238415" y="3855716"/>
              <a:ext cx="457200" cy="457200"/>
            </a:xfrm>
            <a:prstGeom prst="rect">
              <a:avLst/>
            </a:prstGeom>
          </p:spPr>
        </p:pic>
        <p:pic>
          <p:nvPicPr>
            <p:cNvPr id="14" name="Graphic 13" descr="Arrow: Clockwise curve outline">
              <a:extLst>
                <a:ext uri="{FF2B5EF4-FFF2-40B4-BE49-F238E27FC236}">
                  <a16:creationId xmlns:a16="http://schemas.microsoft.com/office/drawing/2014/main" id="{A0CD49D5-1EA2-4A54-8434-F931E1334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9239797" y="3098974"/>
              <a:ext cx="457200" cy="457200"/>
            </a:xfrm>
            <a:prstGeom prst="rect">
              <a:avLst/>
            </a:prstGeom>
          </p:spPr>
        </p:pic>
        <p:pic>
          <p:nvPicPr>
            <p:cNvPr id="15" name="Graphic 14" descr="Arrow: Clockwise curve outline">
              <a:extLst>
                <a:ext uri="{FF2B5EF4-FFF2-40B4-BE49-F238E27FC236}">
                  <a16:creationId xmlns:a16="http://schemas.microsoft.com/office/drawing/2014/main" id="{F9DAF00E-742F-4E1F-9F65-2C60D92A6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4602483" y="2340425"/>
              <a:ext cx="457200" cy="457200"/>
            </a:xfrm>
            <a:prstGeom prst="rect">
              <a:avLst/>
            </a:prstGeom>
          </p:spPr>
        </p:pic>
        <p:pic>
          <p:nvPicPr>
            <p:cNvPr id="16" name="Graphic 15" descr="Arrow: Clockwise curve outline">
              <a:extLst>
                <a:ext uri="{FF2B5EF4-FFF2-40B4-BE49-F238E27FC236}">
                  <a16:creationId xmlns:a16="http://schemas.microsoft.com/office/drawing/2014/main" id="{175C508F-2B5A-45D4-847A-552A28D83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590216" y="3092626"/>
              <a:ext cx="457200" cy="457200"/>
            </a:xfrm>
            <a:prstGeom prst="rect">
              <a:avLst/>
            </a:prstGeom>
          </p:spPr>
        </p:pic>
        <p:pic>
          <p:nvPicPr>
            <p:cNvPr id="17" name="Graphic 16" descr="Arrow: Clockwise curve outline">
              <a:extLst>
                <a:ext uri="{FF2B5EF4-FFF2-40B4-BE49-F238E27FC236}">
                  <a16:creationId xmlns:a16="http://schemas.microsoft.com/office/drawing/2014/main" id="{AB9A47AD-66A2-4B57-8720-7167781A3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601099" y="2353488"/>
              <a:ext cx="457200" cy="457200"/>
            </a:xfrm>
            <a:prstGeom prst="rect">
              <a:avLst/>
            </a:prstGeom>
          </p:spPr>
        </p:pic>
        <p:pic>
          <p:nvPicPr>
            <p:cNvPr id="18" name="Graphic 17" descr="Arrow: Clockwise curve outline">
              <a:extLst>
                <a:ext uri="{FF2B5EF4-FFF2-40B4-BE49-F238E27FC236}">
                  <a16:creationId xmlns:a16="http://schemas.microsoft.com/office/drawing/2014/main" id="{06D18027-B5A8-4DA3-8878-E70C30A71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947956" y="2288176"/>
              <a:ext cx="457200" cy="457200"/>
            </a:xfrm>
            <a:prstGeom prst="rect">
              <a:avLst/>
            </a:prstGeom>
          </p:spPr>
        </p:pic>
        <p:pic>
          <p:nvPicPr>
            <p:cNvPr id="19" name="Graphic 18" descr="Arrow: Clockwise curve outline">
              <a:extLst>
                <a:ext uri="{FF2B5EF4-FFF2-40B4-BE49-F238E27FC236}">
                  <a16:creationId xmlns:a16="http://schemas.microsoft.com/office/drawing/2014/main" id="{AB88E119-6348-473F-8A91-36FCCF57F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265426" y="3098426"/>
              <a:ext cx="457200" cy="457200"/>
            </a:xfrm>
            <a:prstGeom prst="rect">
              <a:avLst/>
            </a:prstGeom>
          </p:spPr>
        </p:pic>
        <p:pic>
          <p:nvPicPr>
            <p:cNvPr id="20" name="Graphic 19" descr="Arrow: Clockwise curve outline">
              <a:extLst>
                <a:ext uri="{FF2B5EF4-FFF2-40B4-BE49-F238E27FC236}">
                  <a16:creationId xmlns:a16="http://schemas.microsoft.com/office/drawing/2014/main" id="{F8D74AD2-C0ED-44DB-B570-10DD77A8C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5930543" y="3854629"/>
              <a:ext cx="457200" cy="457200"/>
            </a:xfrm>
            <a:prstGeom prst="rect">
              <a:avLst/>
            </a:prstGeom>
          </p:spPr>
        </p:pic>
        <p:pic>
          <p:nvPicPr>
            <p:cNvPr id="21" name="Graphic 20" descr="Arrow: Clockwise curve outline">
              <a:extLst>
                <a:ext uri="{FF2B5EF4-FFF2-40B4-BE49-F238E27FC236}">
                  <a16:creationId xmlns:a16="http://schemas.microsoft.com/office/drawing/2014/main" id="{BE577BA6-4195-4A76-B457-7F1B4B0F40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7930706" y="3867692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312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AB11AB-5F80-4CC6-9ECF-C628757E9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36" y="0"/>
            <a:ext cx="392851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16E07-9287-4F3F-8C12-60DCB9EA9D84}"/>
              </a:ext>
            </a:extLst>
          </p:cNvPr>
          <p:cNvSpPr txBox="1"/>
          <p:nvPr/>
        </p:nvSpPr>
        <p:spPr>
          <a:xfrm>
            <a:off x="43011" y="2298908"/>
            <a:ext cx="37938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Demographic Changes – Take-a-ways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999FB-7369-4E5B-B871-B51778D8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2FA1A-6E00-45D5-9526-E4C28AEC8286}"/>
              </a:ext>
            </a:extLst>
          </p:cNvPr>
          <p:cNvSpPr txBox="1"/>
          <p:nvPr/>
        </p:nvSpPr>
        <p:spPr>
          <a:xfrm>
            <a:off x="4325983" y="418064"/>
            <a:ext cx="754815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venir Next LT Pro Light" panose="020B0304020202020204" pitchFamily="34" charset="0"/>
              </a:rPr>
              <a:t>9% of the current U.S. population lives in Texas.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highlight>
                  <a:srgbClr val="FFFF00"/>
                </a:highlight>
                <a:latin typeface="Avenir Next LT Pro Light" panose="020B0304020202020204" pitchFamily="34" charset="0"/>
              </a:rPr>
              <a:t>Between 2010 and 2020, the Texas population grew more than any other state.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venir Next LT Pro Light" panose="020B0304020202020204" pitchFamily="34" charset="0"/>
              </a:rPr>
              <a:t>Growth was concentrated in metropolitan areas.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venir Next LT Pro Light" panose="020B0304020202020204" pitchFamily="34" charset="0"/>
              </a:rPr>
              <a:t>More than ½ of Texas counties lost population since the last Census, all of them rural.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highlight>
                  <a:srgbClr val="FFFF00"/>
                </a:highlight>
                <a:latin typeface="Avenir Next LT Pro Light" panose="020B0304020202020204" pitchFamily="34" charset="0"/>
              </a:rPr>
              <a:t>The percent of Hispanics in our state is near parity to NH Whites.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venir Next LT Pro Light" panose="020B0304020202020204" pitchFamily="34" charset="0"/>
              </a:rPr>
              <a:t>The bulk of current post-baccalaureate enrollments are Millennials.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Avenir Next LT Pro Light" panose="020B0304020202020204" pitchFamily="34" charset="0"/>
              </a:rPr>
              <a:t>Gen Z are already enrolled as graduate students.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highlight>
                  <a:srgbClr val="FFFF00"/>
                </a:highlight>
                <a:latin typeface="Avenir Next LT Pro Light" panose="020B0304020202020204" pitchFamily="34" charset="0"/>
              </a:rPr>
              <a:t>Texas is 1 of 13 states that will experience an increase in high school graduates in the next 15+ years.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73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A668D2-5F50-433B-BC43-50C0A0AB6B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B623D-8F57-4DA9-A7EB-19FE72AAE95B}"/>
              </a:ext>
            </a:extLst>
          </p:cNvPr>
          <p:cNvSpPr txBox="1"/>
          <p:nvPr/>
        </p:nvSpPr>
        <p:spPr>
          <a:xfrm>
            <a:off x="1146048" y="3013501"/>
            <a:ext cx="1020775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Rockwell"/>
              </a:rPr>
              <a:t>Meeting Student </a:t>
            </a:r>
          </a:p>
          <a:p>
            <a:r>
              <a:rPr lang="en-US" sz="4800" i="1" dirty="0">
                <a:solidFill>
                  <a:schemeClr val="bg1"/>
                </a:solidFill>
                <a:latin typeface="Rockwell"/>
              </a:rPr>
              <a:t>and </a:t>
            </a:r>
          </a:p>
          <a:p>
            <a:r>
              <a:rPr lang="en-US" sz="4800" i="1" dirty="0">
                <a:solidFill>
                  <a:schemeClr val="bg1"/>
                </a:solidFill>
                <a:latin typeface="Rockwell"/>
              </a:rPr>
              <a:t>Workforce Demand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F8679-D157-4019-AC84-160365E2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690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20E59-0F60-401A-A735-BC1518DB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36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27413E3-80E3-472E-946C-74463545CDBE}"/>
              </a:ext>
            </a:extLst>
          </p:cNvPr>
          <p:cNvSpPr txBox="1">
            <a:spLocks/>
          </p:cNvSpPr>
          <p:nvPr/>
        </p:nvSpPr>
        <p:spPr>
          <a:xfrm>
            <a:off x="587022" y="330449"/>
            <a:ext cx="11017956" cy="9176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Graduate education has market value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91716-4506-4F6F-8B89-69C23EBCA4C7}"/>
              </a:ext>
            </a:extLst>
          </p:cNvPr>
          <p:cNvSpPr txBox="1"/>
          <p:nvPr/>
        </p:nvSpPr>
        <p:spPr>
          <a:xfrm>
            <a:off x="1287406" y="1409448"/>
            <a:ext cx="9933588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10" dirty="0">
                <a:latin typeface="Avenir Next LT Pro"/>
              </a:rPr>
              <a:t>Median usual weekly earnings			Unemployment Rate</a:t>
            </a:r>
            <a:endParaRPr lang="en-US" sz="2000" b="1" dirty="0">
              <a:latin typeface="Avenir Next LT Pro Light"/>
            </a:endParaRP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B51BC05-2A51-4967-B084-A31D1645F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703"/>
          <a:stretch/>
        </p:blipFill>
        <p:spPr>
          <a:xfrm>
            <a:off x="496054" y="1762064"/>
            <a:ext cx="6175526" cy="4845188"/>
          </a:xfrm>
          <a:prstGeom prst="rect">
            <a:avLst/>
          </a:prstGeom>
        </p:spPr>
      </p:pic>
      <p:pic>
        <p:nvPicPr>
          <p:cNvPr id="8" name="Picture 7" descr="Chart, bar chart&#10;&#10;Description automatically generated">
            <a:extLst>
              <a:ext uri="{FF2B5EF4-FFF2-40B4-BE49-F238E27FC236}">
                <a16:creationId xmlns:a16="http://schemas.microsoft.com/office/drawing/2014/main" id="{E63110F6-13C4-41A1-8107-431641F78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41"/>
          <a:stretch/>
        </p:blipFill>
        <p:spPr>
          <a:xfrm flipH="1">
            <a:off x="5522837" y="1762064"/>
            <a:ext cx="6175525" cy="45709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4422DF-E790-478A-8489-AEB8D5A97501}"/>
              </a:ext>
            </a:extLst>
          </p:cNvPr>
          <p:cNvSpPr/>
          <p:nvPr/>
        </p:nvSpPr>
        <p:spPr>
          <a:xfrm>
            <a:off x="496054" y="6234747"/>
            <a:ext cx="11417272" cy="53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D3F292-6E7A-4DCC-A102-9859BF1EAD07}"/>
              </a:ext>
            </a:extLst>
          </p:cNvPr>
          <p:cNvSpPr txBox="1"/>
          <p:nvPr/>
        </p:nvSpPr>
        <p:spPr>
          <a:xfrm>
            <a:off x="2883348" y="1905171"/>
            <a:ext cx="6810115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100"/>
              </a:spcAft>
              <a:tabLst>
                <a:tab pos="574675" algn="l"/>
                <a:tab pos="1149350" algn="l"/>
                <a:tab pos="1711325" algn="l"/>
                <a:tab pos="2286000" algn="l"/>
                <a:tab pos="2978150" algn="l"/>
                <a:tab pos="3657600" algn="l"/>
                <a:tab pos="4572000" algn="l"/>
              </a:tabLst>
            </a:pPr>
            <a:r>
              <a:rPr lang="en-US" sz="2000" dirty="0">
                <a:latin typeface="Avenir Next LT Pro Light" panose="020B0304020202020204" pitchFamily="34" charset="0"/>
              </a:rPr>
              <a:t>							Doctoral Degree</a:t>
            </a:r>
          </a:p>
          <a:p>
            <a:pPr>
              <a:spcAft>
                <a:spcPts val="2100"/>
              </a:spcAft>
              <a:tabLst>
                <a:tab pos="574675" algn="l"/>
                <a:tab pos="1149350" algn="l"/>
                <a:tab pos="1711325" algn="l"/>
                <a:tab pos="2286000" algn="l"/>
                <a:tab pos="2978150" algn="l"/>
                <a:tab pos="3657600" algn="l"/>
                <a:tab pos="4572000" algn="l"/>
              </a:tabLst>
            </a:pPr>
            <a:r>
              <a:rPr lang="en-US" sz="2000" dirty="0">
                <a:latin typeface="Avenir Next LT Pro Light" panose="020B0304020202020204" pitchFamily="34" charset="0"/>
              </a:rPr>
              <a:t>						Professional degree</a:t>
            </a:r>
          </a:p>
          <a:p>
            <a:pPr>
              <a:spcAft>
                <a:spcPts val="2100"/>
              </a:spcAft>
              <a:tabLst>
                <a:tab pos="574675" algn="l"/>
                <a:tab pos="1149350" algn="l"/>
                <a:tab pos="1711325" algn="l"/>
                <a:tab pos="2286000" algn="l"/>
                <a:tab pos="2978150" algn="l"/>
                <a:tab pos="3657600" algn="l"/>
                <a:tab pos="4572000" algn="l"/>
              </a:tabLst>
            </a:pPr>
            <a:r>
              <a:rPr lang="en-US" sz="2000" dirty="0">
                <a:latin typeface="Avenir Next LT Pro Light" panose="020B0304020202020204" pitchFamily="34" charset="0"/>
              </a:rPr>
              <a:t>					Master’s degree</a:t>
            </a:r>
          </a:p>
          <a:p>
            <a:pPr>
              <a:spcAft>
                <a:spcPts val="2100"/>
              </a:spcAft>
              <a:tabLst>
                <a:tab pos="574675" algn="l"/>
                <a:tab pos="1149350" algn="l"/>
                <a:tab pos="1711325" algn="l"/>
                <a:tab pos="2286000" algn="l"/>
                <a:tab pos="2978150" algn="l"/>
                <a:tab pos="3657600" algn="l"/>
                <a:tab pos="4572000" algn="l"/>
              </a:tabLst>
            </a:pPr>
            <a:r>
              <a:rPr lang="en-US" sz="2000" dirty="0">
                <a:latin typeface="Avenir Next LT Pro Light" panose="020B0304020202020204" pitchFamily="34" charset="0"/>
              </a:rPr>
              <a:t>				Bachelor’s degree</a:t>
            </a:r>
          </a:p>
          <a:p>
            <a:pPr>
              <a:spcAft>
                <a:spcPts val="2100"/>
              </a:spcAft>
              <a:tabLst>
                <a:tab pos="574675" algn="l"/>
                <a:tab pos="1149350" algn="l"/>
                <a:tab pos="1711325" algn="l"/>
                <a:tab pos="2286000" algn="l"/>
                <a:tab pos="2978150" algn="l"/>
                <a:tab pos="3657600" algn="l"/>
                <a:tab pos="4572000" algn="l"/>
              </a:tabLst>
            </a:pPr>
            <a:r>
              <a:rPr lang="en-US" sz="2000" dirty="0">
                <a:latin typeface="Avenir Next LT Pro Light" panose="020B0304020202020204" pitchFamily="34" charset="0"/>
              </a:rPr>
              <a:t>			Associate’s degree</a:t>
            </a:r>
          </a:p>
          <a:p>
            <a:pPr>
              <a:spcAft>
                <a:spcPts val="2100"/>
              </a:spcAft>
              <a:tabLst>
                <a:tab pos="574675" algn="l"/>
                <a:tab pos="1149350" algn="l"/>
                <a:tab pos="1711325" algn="l"/>
                <a:tab pos="2286000" algn="l"/>
                <a:tab pos="2978150" algn="l"/>
                <a:tab pos="3657600" algn="l"/>
                <a:tab pos="4572000" algn="l"/>
              </a:tabLst>
            </a:pPr>
            <a:r>
              <a:rPr lang="en-US" sz="2000" dirty="0">
                <a:latin typeface="Avenir Next LT Pro Light" panose="020B0304020202020204" pitchFamily="34" charset="0"/>
              </a:rPr>
              <a:t>		Some college, no degree</a:t>
            </a:r>
          </a:p>
          <a:p>
            <a:pPr>
              <a:spcAft>
                <a:spcPts val="2100"/>
              </a:spcAft>
              <a:tabLst>
                <a:tab pos="574675" algn="l"/>
                <a:tab pos="1149350" algn="l"/>
                <a:tab pos="1711325" algn="l"/>
                <a:tab pos="2286000" algn="l"/>
                <a:tab pos="2978150" algn="l"/>
                <a:tab pos="3657600" algn="l"/>
                <a:tab pos="4572000" algn="l"/>
              </a:tabLst>
            </a:pPr>
            <a:r>
              <a:rPr lang="en-US" sz="2000" dirty="0">
                <a:latin typeface="Avenir Next LT Pro Light" panose="020B0304020202020204" pitchFamily="34" charset="0"/>
              </a:rPr>
              <a:t>	High school diploma</a:t>
            </a:r>
          </a:p>
          <a:p>
            <a:pPr>
              <a:spcAft>
                <a:spcPts val="2100"/>
              </a:spcAft>
              <a:tabLst>
                <a:tab pos="574675" algn="l"/>
                <a:tab pos="1149350" algn="l"/>
                <a:tab pos="1711325" algn="l"/>
                <a:tab pos="2286000" algn="l"/>
                <a:tab pos="2978150" algn="l"/>
                <a:tab pos="3657600" algn="l"/>
                <a:tab pos="4572000" algn="l"/>
              </a:tabLst>
            </a:pPr>
            <a:r>
              <a:rPr lang="en-US" sz="2000" dirty="0">
                <a:latin typeface="Avenir Next LT Pro Light" panose="020B0304020202020204" pitchFamily="34" charset="0"/>
              </a:rPr>
              <a:t>Less than HS diploma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001527-B519-4218-A6E0-BC9F67AE53AC}"/>
              </a:ext>
            </a:extLst>
          </p:cNvPr>
          <p:cNvSpPr txBox="1"/>
          <p:nvPr/>
        </p:nvSpPr>
        <p:spPr>
          <a:xfrm>
            <a:off x="8299" y="6513692"/>
            <a:ext cx="3684132" cy="342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pc="-10" dirty="0">
                <a:latin typeface="Avenir Next LT Pro"/>
              </a:rPr>
              <a:t>Data Source: BLS, 2020</a:t>
            </a:r>
            <a:endParaRPr lang="en-US" sz="1600" i="1" dirty="0">
              <a:latin typeface="Avenir Next LT Pro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5E01EC-4A84-4187-B1E1-116184EB4C84}"/>
              </a:ext>
            </a:extLst>
          </p:cNvPr>
          <p:cNvSpPr txBox="1"/>
          <p:nvPr/>
        </p:nvSpPr>
        <p:spPr>
          <a:xfrm>
            <a:off x="4721639" y="1878512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LT Pro Light"/>
              </a:rPr>
              <a:t>$1,883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FCB04-802A-4B29-BD24-53538897222A}"/>
              </a:ext>
            </a:extLst>
          </p:cNvPr>
          <p:cNvSpPr txBox="1"/>
          <p:nvPr/>
        </p:nvSpPr>
        <p:spPr>
          <a:xfrm>
            <a:off x="4695513" y="2433651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LT Pro Light"/>
              </a:rPr>
              <a:t>$1,861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CF47F-D8DE-47C8-AF54-B225DF72AD24}"/>
              </a:ext>
            </a:extLst>
          </p:cNvPr>
          <p:cNvSpPr txBox="1"/>
          <p:nvPr/>
        </p:nvSpPr>
        <p:spPr>
          <a:xfrm>
            <a:off x="3670328" y="2989368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LT Pro Light"/>
              </a:rPr>
              <a:t>$1,497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43856E-6CEF-47E7-A54E-74B886E26CA8}"/>
              </a:ext>
            </a:extLst>
          </p:cNvPr>
          <p:cNvSpPr txBox="1"/>
          <p:nvPr/>
        </p:nvSpPr>
        <p:spPr>
          <a:xfrm>
            <a:off x="3020137" y="3565513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LT Pro Light"/>
              </a:rPr>
              <a:t>$1,248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4E26EE-DE88-4910-8C8D-2497B98301C8}"/>
              </a:ext>
            </a:extLst>
          </p:cNvPr>
          <p:cNvSpPr txBox="1"/>
          <p:nvPr/>
        </p:nvSpPr>
        <p:spPr>
          <a:xfrm>
            <a:off x="2237280" y="4125742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LT Pro Light"/>
              </a:rPr>
              <a:t>$887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2F952F-3A7B-4EB4-A45B-0847387D9586}"/>
              </a:ext>
            </a:extLst>
          </p:cNvPr>
          <p:cNvSpPr txBox="1"/>
          <p:nvPr/>
        </p:nvSpPr>
        <p:spPr>
          <a:xfrm>
            <a:off x="2093587" y="4680881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LT Pro Light"/>
              </a:rPr>
              <a:t>$833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DEAFC-9339-40F0-BBBA-422B4BD7C284}"/>
              </a:ext>
            </a:extLst>
          </p:cNvPr>
          <p:cNvSpPr txBox="1"/>
          <p:nvPr/>
        </p:nvSpPr>
        <p:spPr>
          <a:xfrm>
            <a:off x="1850365" y="5236020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LT Pro Light"/>
              </a:rPr>
              <a:t>$746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518B85-C1E1-4389-A7C8-B74DA4A110A8}"/>
              </a:ext>
            </a:extLst>
          </p:cNvPr>
          <p:cNvSpPr txBox="1"/>
          <p:nvPr/>
        </p:nvSpPr>
        <p:spPr>
          <a:xfrm>
            <a:off x="1433061" y="5797515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latin typeface="Avenir Next LT Pro Light"/>
              </a:rPr>
              <a:t>$592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C2673-6ED5-42F8-A0E7-A99A809BA57E}"/>
              </a:ext>
            </a:extLst>
          </p:cNvPr>
          <p:cNvSpPr txBox="1"/>
          <p:nvPr/>
        </p:nvSpPr>
        <p:spPr>
          <a:xfrm>
            <a:off x="10490588" y="1909131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/>
                </a:solidFill>
                <a:latin typeface="Avenir Next LT Pro Light"/>
              </a:rPr>
              <a:t>1.1%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3E029E-1003-49C7-B1AC-1D0D3548CAA4}"/>
              </a:ext>
            </a:extLst>
          </p:cNvPr>
          <p:cNvSpPr txBox="1"/>
          <p:nvPr/>
        </p:nvSpPr>
        <p:spPr>
          <a:xfrm>
            <a:off x="10023838" y="2487480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/>
                </a:solidFill>
                <a:latin typeface="Avenir Next LT Pro Light"/>
              </a:rPr>
              <a:t>1.6%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B3676D-676D-4EEC-AB9D-5EDD9598E318}"/>
              </a:ext>
            </a:extLst>
          </p:cNvPr>
          <p:cNvSpPr txBox="1"/>
          <p:nvPr/>
        </p:nvSpPr>
        <p:spPr>
          <a:xfrm>
            <a:off x="9673998" y="3042619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/>
                </a:solidFill>
                <a:latin typeface="Avenir Next LT Pro Light"/>
              </a:rPr>
              <a:t>2.0%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7CA743-9F4E-4F7B-A99D-B8118FB2AEC7}"/>
              </a:ext>
            </a:extLst>
          </p:cNvPr>
          <p:cNvSpPr txBox="1"/>
          <p:nvPr/>
        </p:nvSpPr>
        <p:spPr>
          <a:xfrm>
            <a:off x="9484509" y="3609129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/>
                </a:solidFill>
                <a:latin typeface="Avenir Next LT Pro Light"/>
              </a:rPr>
              <a:t>2.2%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60E795-7754-47D9-B0A3-F16FBC89320C}"/>
              </a:ext>
            </a:extLst>
          </p:cNvPr>
          <p:cNvSpPr txBox="1"/>
          <p:nvPr/>
        </p:nvSpPr>
        <p:spPr>
          <a:xfrm>
            <a:off x="9034792" y="4180067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/>
                </a:solidFill>
                <a:latin typeface="Avenir Next LT Pro Light"/>
              </a:rPr>
              <a:t>2.7%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6645C9-86F7-4635-93D6-58D61253C8B9}"/>
              </a:ext>
            </a:extLst>
          </p:cNvPr>
          <p:cNvSpPr txBox="1"/>
          <p:nvPr/>
        </p:nvSpPr>
        <p:spPr>
          <a:xfrm>
            <a:off x="8476746" y="4735206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/>
                </a:solidFill>
                <a:latin typeface="Avenir Next LT Pro Light"/>
              </a:rPr>
              <a:t>3.3%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B42280-9111-4632-85DE-418E422C0BEA}"/>
              </a:ext>
            </a:extLst>
          </p:cNvPr>
          <p:cNvSpPr txBox="1"/>
          <p:nvPr/>
        </p:nvSpPr>
        <p:spPr>
          <a:xfrm>
            <a:off x="8097985" y="5303408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/>
                </a:solidFill>
                <a:latin typeface="Avenir Next LT Pro Light"/>
              </a:rPr>
              <a:t>3.7%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FB4FD9-282B-4734-919E-522C2761109D}"/>
              </a:ext>
            </a:extLst>
          </p:cNvPr>
          <p:cNvSpPr txBox="1"/>
          <p:nvPr/>
        </p:nvSpPr>
        <p:spPr>
          <a:xfrm>
            <a:off x="6486741" y="5868480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/>
                </a:solidFill>
                <a:latin typeface="Avenir Next LT Pro Light"/>
              </a:rPr>
              <a:t>5.4%</a:t>
            </a:r>
          </a:p>
        </p:txBody>
      </p:sp>
    </p:spTree>
    <p:extLst>
      <p:ext uri="{BB962C8B-B14F-4D97-AF65-F5344CB8AC3E}">
        <p14:creationId xmlns:p14="http://schemas.microsoft.com/office/powerpoint/2010/main" val="1240253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20E59-0F60-401A-A735-BC1518DB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36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27413E3-80E3-472E-946C-74463545CDBE}"/>
              </a:ext>
            </a:extLst>
          </p:cNvPr>
          <p:cNvSpPr txBox="1">
            <a:spLocks/>
          </p:cNvSpPr>
          <p:nvPr/>
        </p:nvSpPr>
        <p:spPr>
          <a:xfrm>
            <a:off x="587022" y="125624"/>
            <a:ext cx="11017956" cy="9176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Graduate education has market potential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4422DF-E790-478A-8489-AEB8D5A97501}"/>
              </a:ext>
            </a:extLst>
          </p:cNvPr>
          <p:cNvSpPr/>
          <p:nvPr/>
        </p:nvSpPr>
        <p:spPr>
          <a:xfrm>
            <a:off x="496054" y="6234747"/>
            <a:ext cx="11417272" cy="533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18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001527-B519-4218-A6E0-BC9F67AE53AC}"/>
              </a:ext>
            </a:extLst>
          </p:cNvPr>
          <p:cNvSpPr txBox="1"/>
          <p:nvPr/>
        </p:nvSpPr>
        <p:spPr>
          <a:xfrm>
            <a:off x="8299" y="6514890"/>
            <a:ext cx="3684132" cy="342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pc="-10" dirty="0">
                <a:latin typeface="Avenir Next LT Pro"/>
              </a:rPr>
              <a:t>Data Source: BLS, 2020</a:t>
            </a:r>
            <a:endParaRPr lang="en-US" sz="1600" i="1" dirty="0">
              <a:latin typeface="Avenir Next LT Pro Ligh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FB4FD9-282B-4734-919E-522C2761109D}"/>
              </a:ext>
            </a:extLst>
          </p:cNvPr>
          <p:cNvSpPr txBox="1"/>
          <p:nvPr/>
        </p:nvSpPr>
        <p:spPr>
          <a:xfrm>
            <a:off x="6486741" y="5868480"/>
            <a:ext cx="1207774" cy="4050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2"/>
                </a:solidFill>
                <a:latin typeface="Avenir Next LT Pro Light"/>
              </a:rPr>
              <a:t>5.4%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B7A109-470F-4E3C-9F26-2EDEAB9B9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923346"/>
              </p:ext>
            </p:extLst>
          </p:nvPr>
        </p:nvGraphicFramePr>
        <p:xfrm>
          <a:off x="245943" y="900505"/>
          <a:ext cx="11745761" cy="5355994"/>
        </p:xfrm>
        <a:graphic>
          <a:graphicData uri="http://schemas.openxmlformats.org/drawingml/2006/table">
            <a:tbl>
              <a:tblPr/>
              <a:tblGrid>
                <a:gridCol w="4900842">
                  <a:extLst>
                    <a:ext uri="{9D8B030D-6E8A-4147-A177-3AD203B41FA5}">
                      <a16:colId xmlns:a16="http://schemas.microsoft.com/office/drawing/2014/main" val="1155534432"/>
                    </a:ext>
                  </a:extLst>
                </a:gridCol>
                <a:gridCol w="1711406">
                  <a:extLst>
                    <a:ext uri="{9D8B030D-6E8A-4147-A177-3AD203B41FA5}">
                      <a16:colId xmlns:a16="http://schemas.microsoft.com/office/drawing/2014/main" val="2459192477"/>
                    </a:ext>
                  </a:extLst>
                </a:gridCol>
                <a:gridCol w="1799726">
                  <a:extLst>
                    <a:ext uri="{9D8B030D-6E8A-4147-A177-3AD203B41FA5}">
                      <a16:colId xmlns:a16="http://schemas.microsoft.com/office/drawing/2014/main" val="623260611"/>
                    </a:ext>
                  </a:extLst>
                </a:gridCol>
                <a:gridCol w="3333787">
                  <a:extLst>
                    <a:ext uri="{9D8B030D-6E8A-4147-A177-3AD203B41FA5}">
                      <a16:colId xmlns:a16="http://schemas.microsoft.com/office/drawing/2014/main" val="163222402"/>
                    </a:ext>
                  </a:extLst>
                </a:gridCol>
              </a:tblGrid>
              <a:tr h="957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Occupation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Projects openings, </a:t>
                      </a:r>
                    </a:p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2019-2029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Median annual wage, 2019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Typical education needed for entry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037566"/>
                  </a:ext>
                </a:extLst>
              </a:tr>
              <a:tr h="4458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Lawyers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39,900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$122,960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Doctoral or professional degree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483428"/>
                  </a:ext>
                </a:extLst>
              </a:tr>
              <a:tr h="7438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Educational, guidance, and career counselors and advisors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33,100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57,040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Master's degree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096287"/>
                  </a:ext>
                </a:extLst>
              </a:tr>
              <a:tr h="40569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Health specialties teachers, postsecondary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26,000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97,320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Doctoral or professional degree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236236"/>
                  </a:ext>
                </a:extLst>
              </a:tr>
              <a:tr h="373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Nurse practitioners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24,200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109,820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Master's degree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234595"/>
                  </a:ext>
                </a:extLst>
              </a:tr>
              <a:tr h="5797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Education administrators, kindergarten through secondary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20,000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96,400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Master's degree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736418"/>
                  </a:ext>
                </a:extLst>
              </a:tr>
              <a:tr h="373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Healthcare social workers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19,600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56,750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Master's degree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962889"/>
                  </a:ext>
                </a:extLst>
              </a:tr>
              <a:tr h="3315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Postsecondary teachers, all other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18,900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68,970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Doctoral or professional degree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73691"/>
                  </a:ext>
                </a:extLst>
              </a:tr>
              <a:tr h="373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Instructional coordinators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17,700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66,290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Master's degree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72904"/>
                  </a:ext>
                </a:extLst>
              </a:tr>
              <a:tr h="3968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Physical therapists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15,200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89,440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Doctoral or professional degree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82694"/>
                  </a:ext>
                </a:extLst>
              </a:tr>
              <a:tr h="3738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Speech-language pathologists</a:t>
                      </a:r>
                    </a:p>
                  </a:txBody>
                  <a:tcPr marL="6350" marR="6350" marT="635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A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13,700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79,120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0"/>
                        </a:rPr>
                        <a:t>Master's degree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9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45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20E59-0F60-401A-A735-BC1518DB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36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27413E3-80E3-472E-946C-74463545CDBE}"/>
              </a:ext>
            </a:extLst>
          </p:cNvPr>
          <p:cNvSpPr txBox="1">
            <a:spLocks/>
          </p:cNvSpPr>
          <p:nvPr/>
        </p:nvSpPr>
        <p:spPr>
          <a:xfrm>
            <a:off x="0" y="261257"/>
            <a:ext cx="12192000" cy="10724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Graduate training and the “Great Resignation”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E1928B2-4A0B-4D89-8BC1-B62A41DAA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19" y="1066800"/>
            <a:ext cx="11529761" cy="5654675"/>
          </a:xfrm>
          <a:prstGeom prst="rect">
            <a:avLst/>
          </a:prstGeom>
          <a:ln w="28575">
            <a:solidFill>
              <a:srgbClr val="003D51"/>
            </a:solidFill>
          </a:ln>
        </p:spPr>
      </p:pic>
    </p:spTree>
    <p:extLst>
      <p:ext uri="{BB962C8B-B14F-4D97-AF65-F5344CB8AC3E}">
        <p14:creationId xmlns:p14="http://schemas.microsoft.com/office/powerpoint/2010/main" val="1491823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B72178-FDD3-4261-AF1C-14E089933EA1}"/>
              </a:ext>
            </a:extLst>
          </p:cNvPr>
          <p:cNvCxnSpPr>
            <a:cxnSpLocks/>
          </p:cNvCxnSpPr>
          <p:nvPr/>
        </p:nvCxnSpPr>
        <p:spPr>
          <a:xfrm flipV="1">
            <a:off x="1776017" y="2107963"/>
            <a:ext cx="0" cy="3956881"/>
          </a:xfrm>
          <a:prstGeom prst="line">
            <a:avLst/>
          </a:prstGeom>
          <a:ln w="19050">
            <a:solidFill>
              <a:srgbClr val="781F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804298C-3363-49E3-B877-674015A25A3E}"/>
              </a:ext>
            </a:extLst>
          </p:cNvPr>
          <p:cNvSpPr txBox="1"/>
          <p:nvPr/>
        </p:nvSpPr>
        <p:spPr>
          <a:xfrm>
            <a:off x="2440416" y="1060168"/>
            <a:ext cx="8554711" cy="41242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b="1" dirty="0">
                <a:solidFill>
                  <a:srgbClr val="003E51"/>
                </a:solidFill>
                <a:latin typeface="Rockwell"/>
              </a:rPr>
              <a:t>Agenda</a:t>
            </a:r>
          </a:p>
          <a:p>
            <a:br>
              <a:rPr lang="en-US" dirty="0"/>
            </a:br>
            <a:endParaRPr lang="en-US" sz="2000" dirty="0">
              <a:latin typeface="Avenir Next LT Pro Light" panose="020B0304020202020204" pitchFamily="34" charset="0"/>
            </a:endParaRPr>
          </a:p>
          <a:p>
            <a:r>
              <a:rPr lang="en-US" sz="2000" b="1" i="1" dirty="0">
                <a:solidFill>
                  <a:srgbClr val="781F1C"/>
                </a:solidFill>
                <a:latin typeface="Avenir Next LT Pro"/>
              </a:rPr>
              <a:t>Enrollment and Completion Trends</a:t>
            </a:r>
          </a:p>
          <a:p>
            <a:endParaRPr lang="en-US" sz="2000" b="1" i="1" dirty="0">
              <a:solidFill>
                <a:srgbClr val="781F1C"/>
              </a:solidFill>
              <a:latin typeface="Avenir Next LT Pro"/>
            </a:endParaRPr>
          </a:p>
          <a:p>
            <a:r>
              <a:rPr lang="en-US" sz="2000" b="1" i="1" dirty="0">
                <a:solidFill>
                  <a:srgbClr val="781F1C"/>
                </a:solidFill>
                <a:latin typeface="Avenir Next LT Pro"/>
              </a:rPr>
              <a:t>Population Changes</a:t>
            </a:r>
          </a:p>
          <a:p>
            <a:endParaRPr lang="en-US" sz="2000" b="1" i="1" dirty="0">
              <a:solidFill>
                <a:srgbClr val="781F1C"/>
              </a:solidFill>
              <a:latin typeface="Avenir Next LT Pro"/>
            </a:endParaRPr>
          </a:p>
          <a:p>
            <a:r>
              <a:rPr lang="en-US" sz="2000" b="1" i="1" dirty="0">
                <a:solidFill>
                  <a:srgbClr val="781F1C"/>
                </a:solidFill>
                <a:latin typeface="Avenir Next LT Pro"/>
              </a:rPr>
              <a:t>Meeting Student and Workforce Demand</a:t>
            </a:r>
          </a:p>
          <a:p>
            <a:endParaRPr lang="en-US" sz="2000" b="1" i="1" dirty="0">
              <a:solidFill>
                <a:srgbClr val="781F1C"/>
              </a:solidFill>
              <a:latin typeface="Avenir Next LT Pro"/>
            </a:endParaRPr>
          </a:p>
          <a:p>
            <a:r>
              <a:rPr lang="en-US" sz="2000" b="1" i="1" dirty="0">
                <a:solidFill>
                  <a:srgbClr val="781F1C"/>
                </a:solidFill>
                <a:latin typeface="Avenir Next LT Pro"/>
              </a:rPr>
              <a:t>60x30TX Refresh</a:t>
            </a:r>
          </a:p>
          <a:p>
            <a:endParaRPr lang="en-US" sz="2000" b="1" i="1" dirty="0">
              <a:solidFill>
                <a:srgbClr val="781F1C"/>
              </a:solidFill>
              <a:latin typeface="Avenir Next LT Pro"/>
            </a:endParaRPr>
          </a:p>
          <a:p>
            <a:r>
              <a:rPr lang="en-US" sz="2000" b="1" i="1" dirty="0">
                <a:solidFill>
                  <a:srgbClr val="781F1C"/>
                </a:solidFill>
                <a:latin typeface="Avenir Next LT Pro"/>
              </a:rPr>
              <a:t>THECB Resources</a:t>
            </a:r>
            <a:endParaRPr lang="en-US" sz="2000" dirty="0">
              <a:latin typeface="Avenir Next LT Pro Ligh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C0554E-DE6A-4C45-ABF8-D42C87441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60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20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91716-4506-4F6F-8B89-69C23EBCA4C7}"/>
              </a:ext>
            </a:extLst>
          </p:cNvPr>
          <p:cNvSpPr txBox="1"/>
          <p:nvPr/>
        </p:nvSpPr>
        <p:spPr>
          <a:xfrm>
            <a:off x="0" y="6512506"/>
            <a:ext cx="7576864" cy="342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pc="-10" dirty="0">
                <a:latin typeface="Avenir Next LT Pro"/>
              </a:rPr>
              <a:t>Data Source: THECB Accountability System</a:t>
            </a:r>
            <a:endParaRPr lang="en-US" sz="1600" i="1" dirty="0">
              <a:latin typeface="Avenir Next LT Pro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5AE0E-44BE-4AFD-AFF9-22CFC9F15D9C}"/>
              </a:ext>
            </a:extLst>
          </p:cNvPr>
          <p:cNvSpPr txBox="1"/>
          <p:nvPr/>
        </p:nvSpPr>
        <p:spPr>
          <a:xfrm>
            <a:off x="87085" y="73413"/>
            <a:ext cx="120178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3D51"/>
                </a:solidFill>
                <a:latin typeface="Rockwell"/>
              </a:rPr>
              <a:t>Economic downturn has not led to boost in higher education enrollments overall</a:t>
            </a:r>
            <a:endParaRPr lang="en-US" sz="4400" dirty="0">
              <a:solidFill>
                <a:srgbClr val="003D51"/>
              </a:solidFill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C36A76-45EA-4165-A2C1-EC92DA85C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2963"/>
              </p:ext>
            </p:extLst>
          </p:nvPr>
        </p:nvGraphicFramePr>
        <p:xfrm>
          <a:off x="477079" y="2177055"/>
          <a:ext cx="11429055" cy="3366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0775">
                  <a:extLst>
                    <a:ext uri="{9D8B030D-6E8A-4147-A177-3AD203B41FA5}">
                      <a16:colId xmlns:a16="http://schemas.microsoft.com/office/drawing/2014/main" val="1267664021"/>
                    </a:ext>
                  </a:extLst>
                </a:gridCol>
                <a:gridCol w="1969570">
                  <a:extLst>
                    <a:ext uri="{9D8B030D-6E8A-4147-A177-3AD203B41FA5}">
                      <a16:colId xmlns:a16="http://schemas.microsoft.com/office/drawing/2014/main" val="433155573"/>
                    </a:ext>
                  </a:extLst>
                </a:gridCol>
                <a:gridCol w="1969570">
                  <a:extLst>
                    <a:ext uri="{9D8B030D-6E8A-4147-A177-3AD203B41FA5}">
                      <a16:colId xmlns:a16="http://schemas.microsoft.com/office/drawing/2014/main" val="3969065054"/>
                    </a:ext>
                  </a:extLst>
                </a:gridCol>
                <a:gridCol w="1969570">
                  <a:extLst>
                    <a:ext uri="{9D8B030D-6E8A-4147-A177-3AD203B41FA5}">
                      <a16:colId xmlns:a16="http://schemas.microsoft.com/office/drawing/2014/main" val="29612340"/>
                    </a:ext>
                  </a:extLst>
                </a:gridCol>
                <a:gridCol w="1969570">
                  <a:extLst>
                    <a:ext uri="{9D8B030D-6E8A-4147-A177-3AD203B41FA5}">
                      <a16:colId xmlns:a16="http://schemas.microsoft.com/office/drawing/2014/main" val="1445886487"/>
                    </a:ext>
                  </a:extLst>
                </a:gridCol>
              </a:tblGrid>
              <a:tr h="480864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Avenir Next LT Pro" panose="020B0504020202020204" pitchFamily="34" charset="0"/>
                        </a:rPr>
                        <a:t>Public Sector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Avenir Next LT Pro" panose="020B0504020202020204" pitchFamily="34" charset="0"/>
                        </a:rPr>
                        <a:t>2019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Avenir Next LT Pro" panose="020B0504020202020204" pitchFamily="34" charset="0"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Avenir Next LT Pro" panose="020B0504020202020204" pitchFamily="34" charset="0"/>
                        </a:rPr>
                        <a:t>Numeric </a:t>
                      </a:r>
                      <a:r>
                        <a:rPr lang="en-US" sz="2200" b="1" u="none" strike="noStrike" dirty="0">
                          <a:effectLst/>
                          <a:latin typeface="Avenir Next LT Pro" panose="020B0504020202020204" pitchFamily="34" charset="0"/>
                          <a:sym typeface="Wingdings 3" panose="05040102010807070707" pitchFamily="18" charset="2"/>
                        </a:rPr>
                        <a:t></a:t>
                      </a:r>
                      <a:r>
                        <a:rPr lang="en-US" sz="2200" b="1" u="none" strike="noStrike" dirty="0">
                          <a:effectLst/>
                          <a:latin typeface="Avenir Next LT Pro" panose="020B0504020202020204" pitchFamily="34" charset="0"/>
                        </a:rPr>
                        <a:t> 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Avenir Next LT Pro" panose="020B0504020202020204" pitchFamily="34" charset="0"/>
                        </a:rPr>
                        <a:t>% Change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50680207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Public Universities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95250" marT="6350" marB="0">
                    <a:lnL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657,985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667,046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    9,061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1.38%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93994008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Community Colleges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95250" marT="6350" marB="0">
                    <a:lnL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748,478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664,805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 (83,673) </a:t>
                      </a:r>
                      <a:endParaRPr lang="en-US" sz="2200" b="0" i="0" u="none" strike="noStrike" dirty="0">
                        <a:solidFill>
                          <a:srgbClr val="C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-11.18% </a:t>
                      </a:r>
                      <a:endParaRPr lang="en-US" sz="2200" b="0" i="0" u="none" strike="noStrike" dirty="0">
                        <a:solidFill>
                          <a:srgbClr val="C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6592116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Lamar State Colleges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95250" marT="6350" marB="0">
                    <a:lnL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    9,116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    9,350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       234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2.57%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98692723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TSTC System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95250" marT="6350" marB="0">
                    <a:lnL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  11,694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  13,756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    2,062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17.63%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0072721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pPr algn="r" fontAlgn="t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Health Related Institutions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95250" marT="6350" marB="0">
                    <a:lnL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  26,169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  27,024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               855 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u="none" strike="noStrike" dirty="0">
                          <a:effectLst/>
                          <a:latin typeface="Avenir Next LT Pro" panose="020B0504020202020204" pitchFamily="34" charset="0"/>
                        </a:rPr>
                        <a:t>3.27%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2351469"/>
                  </a:ext>
                </a:extLst>
              </a:tr>
              <a:tr h="4808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>
                          <a:effectLst/>
                          <a:latin typeface="Avenir Next LT Pro" panose="020B0504020202020204" pitchFamily="34" charset="0"/>
                        </a:rPr>
                        <a:t>TOTAL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Avenir Next LT Pro" panose="020B0504020202020204" pitchFamily="34" charset="0"/>
                        </a:rPr>
                        <a:t>     1,453,442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effectLst/>
                          <a:latin typeface="Avenir Next LT Pro" panose="020B0504020202020204" pitchFamily="34" charset="0"/>
                        </a:rPr>
                        <a:t>     1,381,981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 (71,461) 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200" b="1" u="none" strike="noStrike" dirty="0">
                          <a:solidFill>
                            <a:srgbClr val="C00000"/>
                          </a:solidFill>
                          <a:effectLst/>
                          <a:latin typeface="Avenir Next LT Pro" panose="020B0504020202020204" pitchFamily="34" charset="0"/>
                        </a:rPr>
                        <a:t>-4.92%</a:t>
                      </a:r>
                      <a:endParaRPr lang="en-US" sz="2200" b="1" i="0" u="none" strike="noStrike" dirty="0">
                        <a:solidFill>
                          <a:srgbClr val="C00000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436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0625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A668D2-5F50-433B-BC43-50C0A0AB6B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B623D-8F57-4DA9-A7EB-19FE72AAE95B}"/>
              </a:ext>
            </a:extLst>
          </p:cNvPr>
          <p:cNvSpPr txBox="1"/>
          <p:nvPr/>
        </p:nvSpPr>
        <p:spPr>
          <a:xfrm>
            <a:off x="1146048" y="3013501"/>
            <a:ext cx="87802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Rockwell"/>
              </a:rPr>
              <a:t>60x30XTX </a:t>
            </a:r>
            <a:r>
              <a:rPr lang="en-US" sz="4800" dirty="0">
                <a:solidFill>
                  <a:schemeClr val="bg1"/>
                </a:solidFill>
                <a:latin typeface="Rockwell"/>
              </a:rPr>
              <a:t>Refresh</a:t>
            </a:r>
            <a:endParaRPr lang="en-US" dirty="0">
              <a:latin typeface="Avenir Next LT Pro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F8679-D157-4019-AC84-160365E2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22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DCF100-E6D6-B940-82CB-0CD3F214ECAC}"/>
              </a:ext>
            </a:extLst>
          </p:cNvPr>
          <p:cNvSpPr/>
          <p:nvPr/>
        </p:nvSpPr>
        <p:spPr>
          <a:xfrm>
            <a:off x="1408" y="1830788"/>
            <a:ext cx="12201260" cy="5029200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212F260-976E-5C49-AFC0-6410786D3806}"/>
              </a:ext>
            </a:extLst>
          </p:cNvPr>
          <p:cNvSpPr txBox="1">
            <a:spLocks/>
          </p:cNvSpPr>
          <p:nvPr/>
        </p:nvSpPr>
        <p:spPr>
          <a:xfrm>
            <a:off x="1" y="401377"/>
            <a:ext cx="12202667" cy="7075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rgbClr val="003D51"/>
                </a:solidFill>
                <a:latin typeface="Rockwell"/>
                <a:cs typeface="Calibri"/>
              </a:rPr>
              <a:t>The </a:t>
            </a:r>
            <a:r>
              <a:rPr lang="en-US" sz="3600" i="1" dirty="0">
                <a:solidFill>
                  <a:srgbClr val="003D51"/>
                </a:solidFill>
                <a:latin typeface="Rockwell"/>
                <a:cs typeface="Calibri"/>
              </a:rPr>
              <a:t>60x30TX</a:t>
            </a:r>
            <a:r>
              <a:rPr lang="en-US" sz="3600" dirty="0">
                <a:solidFill>
                  <a:srgbClr val="003D51"/>
                </a:solidFill>
                <a:latin typeface="Rockwell"/>
                <a:cs typeface="Calibri"/>
              </a:rPr>
              <a:t> Strategic Plan for</a:t>
            </a:r>
            <a:br>
              <a:rPr lang="en-US" sz="3600" dirty="0">
                <a:solidFill>
                  <a:srgbClr val="003D51"/>
                </a:solidFill>
                <a:latin typeface="Rockwell"/>
                <a:cs typeface="Calibri"/>
              </a:rPr>
            </a:br>
            <a:r>
              <a:rPr lang="en-US" sz="3600" dirty="0">
                <a:solidFill>
                  <a:srgbClr val="003D51"/>
                </a:solidFill>
                <a:latin typeface="Rockwell"/>
                <a:cs typeface="Calibri"/>
              </a:rPr>
              <a:t>Texas Higher Education</a:t>
            </a: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74A6648-D310-394C-A123-3702C41C5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443" y="3061299"/>
            <a:ext cx="681676" cy="681676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6C973B8-2099-454D-AE31-03814B9B3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4072" y="3061299"/>
            <a:ext cx="681675" cy="681675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E357E4E-8C4C-564E-BC0D-6E7C179A6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128" y="3061299"/>
            <a:ext cx="681676" cy="681676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C25BE3D7-165E-1A40-9EF4-761379E03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7758" y="3061300"/>
            <a:ext cx="681675" cy="6816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8C4CA10-2893-1D4E-B7DA-2BA206152D48}"/>
              </a:ext>
            </a:extLst>
          </p:cNvPr>
          <p:cNvGrpSpPr/>
          <p:nvPr/>
        </p:nvGrpSpPr>
        <p:grpSpPr>
          <a:xfrm>
            <a:off x="1234822" y="4688490"/>
            <a:ext cx="2164224" cy="723679"/>
            <a:chOff x="122492" y="3108185"/>
            <a:chExt cx="2164224" cy="7236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5E41F8-FBAC-2A4A-ADB8-01A7FA9E7189}"/>
                </a:ext>
              </a:extLst>
            </p:cNvPr>
            <p:cNvSpPr/>
            <p:nvPr/>
          </p:nvSpPr>
          <p:spPr>
            <a:xfrm>
              <a:off x="122492" y="3108185"/>
              <a:ext cx="2164224" cy="282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D1685C-87DF-E24E-A6D5-266E0A9A6D1E}"/>
                </a:ext>
              </a:extLst>
            </p:cNvPr>
            <p:cNvSpPr txBox="1"/>
            <p:nvPr/>
          </p:nvSpPr>
          <p:spPr>
            <a:xfrm>
              <a:off x="122492" y="3548937"/>
              <a:ext cx="2164224" cy="282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bg1"/>
                  </a:solidFill>
                  <a:latin typeface="Avenir Next LT Pro" panose="020B0504020202020204" pitchFamily="34" charset="77"/>
                </a:rPr>
                <a:t>60% of Texans 25-34 with credentials by 2030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BADE42-F36C-D142-889A-027BE3A1EF75}"/>
              </a:ext>
            </a:extLst>
          </p:cNvPr>
          <p:cNvGrpSpPr/>
          <p:nvPr/>
        </p:nvGrpSpPr>
        <p:grpSpPr>
          <a:xfrm>
            <a:off x="3741137" y="5090257"/>
            <a:ext cx="2164224" cy="282927"/>
            <a:chOff x="3136679" y="3195270"/>
            <a:chExt cx="2164224" cy="2829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14070A-A5D6-C546-8B6B-47DFD6DA2C73}"/>
                </a:ext>
              </a:extLst>
            </p:cNvPr>
            <p:cNvSpPr/>
            <p:nvPr/>
          </p:nvSpPr>
          <p:spPr>
            <a:xfrm>
              <a:off x="3136679" y="3195270"/>
              <a:ext cx="2164224" cy="282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74E79E-BA80-8244-8086-4464BF07D876}"/>
                </a:ext>
              </a:extLst>
            </p:cNvPr>
            <p:cNvSpPr txBox="1"/>
            <p:nvPr/>
          </p:nvSpPr>
          <p:spPr>
            <a:xfrm>
              <a:off x="3136679" y="3195270"/>
              <a:ext cx="2164224" cy="282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bg1"/>
                  </a:solidFill>
                  <a:latin typeface="Avenir Next LT Pro" panose="020B0504020202020204" pitchFamily="34" charset="77"/>
                </a:rPr>
                <a:t>550,000 credentials in 2030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8CE63A2-E543-6941-97B6-C5975ED4BC6A}"/>
              </a:ext>
            </a:extLst>
          </p:cNvPr>
          <p:cNvGrpSpPr/>
          <p:nvPr/>
        </p:nvGrpSpPr>
        <p:grpSpPr>
          <a:xfrm>
            <a:off x="6247451" y="5129241"/>
            <a:ext cx="2164224" cy="282927"/>
            <a:chOff x="6150867" y="3195270"/>
            <a:chExt cx="2164224" cy="28292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F6E96AE-5A9C-DF4D-9E1A-23B5E4A140A9}"/>
                </a:ext>
              </a:extLst>
            </p:cNvPr>
            <p:cNvSpPr/>
            <p:nvPr/>
          </p:nvSpPr>
          <p:spPr>
            <a:xfrm>
              <a:off x="6150867" y="3195270"/>
              <a:ext cx="2164224" cy="282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74798B5-E1B0-4545-8831-2A7084986BC7}"/>
                </a:ext>
              </a:extLst>
            </p:cNvPr>
            <p:cNvSpPr txBox="1"/>
            <p:nvPr/>
          </p:nvSpPr>
          <p:spPr>
            <a:xfrm>
              <a:off x="6150867" y="3195270"/>
              <a:ext cx="2164224" cy="282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100" kern="1200" dirty="0">
                  <a:solidFill>
                    <a:schemeClr val="bg1"/>
                  </a:solidFill>
                  <a:latin typeface="Avenir Next LT Pro" panose="020B0504020202020204" pitchFamily="34" charset="77"/>
                </a:rPr>
                <a:t>Marketable skills for all credentials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C6E5D5-CF06-C740-B43B-991F130E321C}"/>
              </a:ext>
            </a:extLst>
          </p:cNvPr>
          <p:cNvGrpSpPr/>
          <p:nvPr/>
        </p:nvGrpSpPr>
        <p:grpSpPr>
          <a:xfrm>
            <a:off x="8753765" y="5090703"/>
            <a:ext cx="2164224" cy="282927"/>
            <a:chOff x="9165054" y="3195270"/>
            <a:chExt cx="2164224" cy="28292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AC69952-FCBC-BF47-8DC6-1C5209927FF3}"/>
                </a:ext>
              </a:extLst>
            </p:cNvPr>
            <p:cNvSpPr/>
            <p:nvPr/>
          </p:nvSpPr>
          <p:spPr>
            <a:xfrm>
              <a:off x="9165054" y="3195270"/>
              <a:ext cx="2164224" cy="2829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FFEADBC-E83B-914B-805E-A135D8960BA3}"/>
                </a:ext>
              </a:extLst>
            </p:cNvPr>
            <p:cNvSpPr txBox="1"/>
            <p:nvPr/>
          </p:nvSpPr>
          <p:spPr>
            <a:xfrm>
              <a:off x="9165054" y="3195270"/>
              <a:ext cx="2164224" cy="2829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>
                  <a:solidFill>
                    <a:schemeClr val="bg1"/>
                  </a:solidFill>
                  <a:latin typeface="Avenir Next LT Pro" panose="020B0504020202020204" pitchFamily="34" charset="77"/>
                </a:rPr>
                <a:t>60% of first-year wages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19AA6B-66A8-4E46-B63C-6F11FE1A6A4F}"/>
              </a:ext>
            </a:extLst>
          </p:cNvPr>
          <p:cNvSpPr txBox="1"/>
          <p:nvPr/>
        </p:nvSpPr>
        <p:spPr>
          <a:xfrm>
            <a:off x="1234822" y="3984900"/>
            <a:ext cx="2053477" cy="461665"/>
          </a:xfrm>
          <a:prstGeom prst="rect">
            <a:avLst/>
          </a:prstGeom>
          <a:solidFill>
            <a:srgbClr val="003D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5B223"/>
                </a:solidFill>
                <a:latin typeface="Rockwell" panose="02060603020205020403" pitchFamily="18" charset="77"/>
              </a:rPr>
              <a:t>60x30TX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3E8EDF-78EE-D343-847D-17698294480B}"/>
              </a:ext>
            </a:extLst>
          </p:cNvPr>
          <p:cNvSpPr txBox="1"/>
          <p:nvPr/>
        </p:nvSpPr>
        <p:spPr>
          <a:xfrm>
            <a:off x="3741137" y="3984900"/>
            <a:ext cx="2053477" cy="461665"/>
          </a:xfrm>
          <a:prstGeom prst="rect">
            <a:avLst/>
          </a:prstGeom>
          <a:solidFill>
            <a:srgbClr val="003D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5B223"/>
                </a:solidFill>
                <a:latin typeface="Rockwell" panose="02060603020205020403" pitchFamily="18" charset="77"/>
              </a:rPr>
              <a:t>Completion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82BBC2-37CB-6D48-8FC9-6C34FF5B6FA0}"/>
              </a:ext>
            </a:extLst>
          </p:cNvPr>
          <p:cNvSpPr txBox="1"/>
          <p:nvPr/>
        </p:nvSpPr>
        <p:spPr>
          <a:xfrm>
            <a:off x="8753766" y="3984899"/>
            <a:ext cx="2053477" cy="461665"/>
          </a:xfrm>
          <a:prstGeom prst="rect">
            <a:avLst/>
          </a:prstGeom>
          <a:solidFill>
            <a:srgbClr val="003D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5B223"/>
                </a:solidFill>
                <a:latin typeface="Rockwell" panose="02060603020205020403" pitchFamily="18" charset="77"/>
              </a:rPr>
              <a:t>Student debt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FD5E3E2-0FB1-B140-9480-CF2792B769B7}"/>
              </a:ext>
            </a:extLst>
          </p:cNvPr>
          <p:cNvSpPr txBox="1"/>
          <p:nvPr/>
        </p:nvSpPr>
        <p:spPr>
          <a:xfrm>
            <a:off x="6251270" y="3984899"/>
            <a:ext cx="2053477" cy="830997"/>
          </a:xfrm>
          <a:prstGeom prst="rect">
            <a:avLst/>
          </a:prstGeom>
          <a:solidFill>
            <a:srgbClr val="003D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5B223"/>
                </a:solidFill>
                <a:latin typeface="Rockwell" panose="02060603020205020403" pitchFamily="18" charset="77"/>
              </a:rPr>
              <a:t>Marketable skills</a:t>
            </a:r>
          </a:p>
        </p:txBody>
      </p:sp>
      <p:sp>
        <p:nvSpPr>
          <p:cNvPr id="30" name="Slide Number Placeholder 2">
            <a:extLst>
              <a:ext uri="{FF2B5EF4-FFF2-40B4-BE49-F238E27FC236}">
                <a16:creationId xmlns:a16="http://schemas.microsoft.com/office/drawing/2014/main" id="{29AB9898-838A-4D0B-A687-1FDB4E3B6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D90FF6-4692-3443-B4E0-30129B3FA8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88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6F48403-1716-8748-B5AB-F4F9306D8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714" y="2333934"/>
            <a:ext cx="5794776" cy="188616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A4408743-3F1B-A04C-9151-951A4393A2D6}"/>
              </a:ext>
            </a:extLst>
          </p:cNvPr>
          <p:cNvSpPr/>
          <p:nvPr/>
        </p:nvSpPr>
        <p:spPr>
          <a:xfrm>
            <a:off x="1408" y="0"/>
            <a:ext cx="12201260" cy="1414463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CC1EEE2-DC06-491B-9383-440D309854F0}"/>
              </a:ext>
            </a:extLst>
          </p:cNvPr>
          <p:cNvSpPr txBox="1">
            <a:spLocks/>
          </p:cNvSpPr>
          <p:nvPr/>
        </p:nvSpPr>
        <p:spPr>
          <a:xfrm>
            <a:off x="5245" y="426809"/>
            <a:ext cx="12194656" cy="794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Strengthening the </a:t>
            </a:r>
            <a:r>
              <a:rPr lang="en-US" sz="4400" i="1" dirty="0">
                <a:solidFill>
                  <a:schemeClr val="bg1"/>
                </a:solidFill>
                <a:latin typeface="Rockwell"/>
              </a:rPr>
              <a:t>60x30TX</a:t>
            </a:r>
            <a:r>
              <a:rPr lang="en-US" sz="4400" dirty="0">
                <a:solidFill>
                  <a:schemeClr val="bg1"/>
                </a:solidFill>
                <a:latin typeface="Rockwell"/>
              </a:rPr>
              <a:t> plan</a:t>
            </a:r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A695CFB-145B-6447-9CD0-BB7EAD957728}"/>
              </a:ext>
            </a:extLst>
          </p:cNvPr>
          <p:cNvSpPr/>
          <p:nvPr/>
        </p:nvSpPr>
        <p:spPr>
          <a:xfrm>
            <a:off x="615673" y="1648146"/>
            <a:ext cx="11183191" cy="7078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000" dirty="0">
                <a:solidFill>
                  <a:srgbClr val="781F1C"/>
                </a:solidFill>
                <a:latin typeface="Avenir Next LT Pro Light"/>
              </a:rPr>
              <a:t>Build on the focus of the original </a:t>
            </a:r>
            <a:r>
              <a:rPr lang="en-US" sz="2000" i="1" dirty="0">
                <a:solidFill>
                  <a:srgbClr val="781F1C"/>
                </a:solidFill>
                <a:latin typeface="Avenir Next LT Pro Light"/>
              </a:rPr>
              <a:t>60x30TX</a:t>
            </a:r>
            <a:r>
              <a:rPr lang="en-US" sz="2000" dirty="0">
                <a:solidFill>
                  <a:srgbClr val="781F1C"/>
                </a:solidFill>
                <a:latin typeface="Avenir Next LT Pro Light"/>
              </a:rPr>
              <a:t> plan to increase postsecondary attainment by developing clear goals that expand the educated workforce and drive economic prosperity.</a:t>
            </a: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BF6FF366-820B-9B40-9148-8A6B6E434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53" y="4758290"/>
            <a:ext cx="5597150" cy="1917254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95D741C-8FDF-164F-9EB4-6DDDD5D9E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358" y="2438438"/>
            <a:ext cx="5452692" cy="2437419"/>
          </a:xfrm>
          <a:prstGeom prst="rect">
            <a:avLst/>
          </a:prstGeom>
        </p:spPr>
      </p:pic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E0A9AD8A-E00B-2E48-BACA-4553A56246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714" y="4318054"/>
            <a:ext cx="5668150" cy="2424923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13189250-195C-4CC0-9421-2F4E3A71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D90FF6-4692-3443-B4E0-30129B3FA8F7}" type="slidenum">
              <a:rPr lang="en-US" smtClean="0"/>
              <a:t>23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986745-8EBB-4C07-A3D5-DC67D8661D64}"/>
              </a:ext>
            </a:extLst>
          </p:cNvPr>
          <p:cNvSpPr/>
          <p:nvPr/>
        </p:nvSpPr>
        <p:spPr>
          <a:xfrm>
            <a:off x="1776549" y="2899955"/>
            <a:ext cx="731520" cy="274320"/>
          </a:xfrm>
          <a:prstGeom prst="rect">
            <a:avLst/>
          </a:prstGeom>
          <a:noFill/>
          <a:ln w="38100">
            <a:solidFill>
              <a:srgbClr val="781F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6BB04D1-D1A7-0843-8AB2-A8E7903F8CD2}"/>
              </a:ext>
            </a:extLst>
          </p:cNvPr>
          <p:cNvSpPr/>
          <p:nvPr/>
        </p:nvSpPr>
        <p:spPr>
          <a:xfrm>
            <a:off x="1408" y="0"/>
            <a:ext cx="12201260" cy="1414463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CC1EEE2-DC06-491B-9383-440D309854F0}"/>
              </a:ext>
            </a:extLst>
          </p:cNvPr>
          <p:cNvSpPr txBox="1">
            <a:spLocks/>
          </p:cNvSpPr>
          <p:nvPr/>
        </p:nvSpPr>
        <p:spPr>
          <a:xfrm>
            <a:off x="1" y="437643"/>
            <a:ext cx="12202667" cy="608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Rockwell"/>
                <a:cs typeface="Calibri"/>
              </a:rPr>
              <a:t>Research and Development Landscape in Texas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2A6B72-5E9E-4317-93DF-BB8513D82F98}"/>
              </a:ext>
            </a:extLst>
          </p:cNvPr>
          <p:cNvSpPr txBox="1"/>
          <p:nvPr/>
        </p:nvSpPr>
        <p:spPr>
          <a:xfrm>
            <a:off x="1593218" y="2000233"/>
            <a:ext cx="9002313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>
                <a:latin typeface="Avenir Next LT Pro"/>
                <a:ea typeface="+mn-lt"/>
                <a:cs typeface="+mn-lt"/>
              </a:rPr>
              <a:t>Texas was </a:t>
            </a:r>
            <a:r>
              <a:rPr lang="en-US" sz="2000" b="1" dirty="0">
                <a:latin typeface="Avenir Next LT Pro"/>
                <a:ea typeface="+mn-lt"/>
                <a:cs typeface="+mn-lt"/>
              </a:rPr>
              <a:t>third</a:t>
            </a:r>
            <a:r>
              <a:rPr lang="en-US" sz="2000" dirty="0">
                <a:latin typeface="Avenir Next LT Pro"/>
                <a:ea typeface="+mn-lt"/>
                <a:cs typeface="+mn-lt"/>
              </a:rPr>
              <a:t> in the nation in 2019 in total research expenditures (see next slide)</a:t>
            </a:r>
            <a:endParaRPr lang="en-US" sz="2000" dirty="0">
              <a:latin typeface="Avenir Next LT Pro"/>
              <a:cs typeface="Calibri"/>
            </a:endParaRPr>
          </a:p>
          <a:p>
            <a:endParaRPr lang="en-US" sz="2000" dirty="0">
              <a:latin typeface="Avenir Next LT Pro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venir Next LT Pro"/>
                <a:ea typeface="+mn-lt"/>
                <a:cs typeface="+mn-lt"/>
              </a:rPr>
              <a:t>From 2010 to 2019, Texas held steady at </a:t>
            </a:r>
            <a:r>
              <a:rPr lang="en-US" sz="2000" b="1" dirty="0">
                <a:latin typeface="Avenir Next LT Pro"/>
                <a:ea typeface="+mn-lt"/>
                <a:cs typeface="+mn-lt"/>
              </a:rPr>
              <a:t>7%</a:t>
            </a:r>
            <a:r>
              <a:rPr lang="en-US" sz="2000" dirty="0">
                <a:latin typeface="Avenir Next LT Pro"/>
                <a:ea typeface="+mn-lt"/>
                <a:cs typeface="+mn-lt"/>
              </a:rPr>
              <a:t> of all U.S. R&amp;D expenditures </a:t>
            </a:r>
          </a:p>
          <a:p>
            <a:endParaRPr lang="en-US" sz="2000" dirty="0">
              <a:latin typeface="Avenir Next LT Pro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venir Next LT Pro"/>
                <a:ea typeface="+mn-lt"/>
                <a:cs typeface="+mn-lt"/>
              </a:rPr>
              <a:t>Overall, Texas institutions command a large proportion of total U.S. research activity, however, it's diffused over a broader range of institutions than in many other states</a:t>
            </a:r>
          </a:p>
          <a:p>
            <a:pPr marL="285750" indent="-285750">
              <a:buFont typeface="Arial"/>
              <a:buChar char="•"/>
            </a:pPr>
            <a:endParaRPr lang="en-US" sz="2000" dirty="0">
              <a:latin typeface="Avenir Next LT Pro"/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>
                <a:latin typeface="Avenir Next LT Pro"/>
                <a:ea typeface="+mn-lt"/>
                <a:cs typeface="+mn-lt"/>
              </a:rPr>
              <a:t>In 2019, only </a:t>
            </a:r>
            <a:r>
              <a:rPr lang="en-US" sz="2000" b="1" dirty="0">
                <a:latin typeface="Avenir Next LT Pro"/>
                <a:ea typeface="+mn-lt"/>
                <a:cs typeface="+mn-lt"/>
              </a:rPr>
              <a:t>two</a:t>
            </a:r>
            <a:r>
              <a:rPr lang="en-US" sz="2000" dirty="0">
                <a:latin typeface="Avenir Next LT Pro"/>
                <a:ea typeface="+mn-lt"/>
                <a:cs typeface="+mn-lt"/>
              </a:rPr>
              <a:t> Texas institutions were in the top 25 nationwide by total R&amp;D expenditures: 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latin typeface="Avenir Next LT Pro"/>
                <a:ea typeface="+mn-lt"/>
                <a:cs typeface="+mn-lt"/>
              </a:rPr>
              <a:t>University of Texas M.D. Anderson at #20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000" dirty="0">
                <a:latin typeface="Avenir Next LT Pro"/>
                <a:ea typeface="+mn-lt"/>
                <a:cs typeface="+mn-lt"/>
              </a:rPr>
              <a:t>Texas A&amp;M University/Health Science Center at #22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FB53E12-1C82-474D-9A72-57DA0540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D90FF6-4692-3443-B4E0-30129B3FA8F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2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EF6B8BA-F367-4EC9-AD76-F5130FD52F02}"/>
              </a:ext>
            </a:extLst>
          </p:cNvPr>
          <p:cNvGraphicFramePr>
            <a:graphicFrameLocks/>
          </p:cNvGraphicFramePr>
          <p:nvPr/>
        </p:nvGraphicFramePr>
        <p:xfrm>
          <a:off x="111211" y="1000898"/>
          <a:ext cx="11969578" cy="585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ubtitle 2">
            <a:extLst>
              <a:ext uri="{FF2B5EF4-FFF2-40B4-BE49-F238E27FC236}">
                <a16:creationId xmlns:a16="http://schemas.microsoft.com/office/drawing/2014/main" id="{F7C4C642-2294-3E4F-8DCF-99816022ADB8}"/>
              </a:ext>
            </a:extLst>
          </p:cNvPr>
          <p:cNvSpPr txBox="1">
            <a:spLocks/>
          </p:cNvSpPr>
          <p:nvPr/>
        </p:nvSpPr>
        <p:spPr>
          <a:xfrm>
            <a:off x="1" y="247143"/>
            <a:ext cx="12202667" cy="6083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solidFill>
                  <a:srgbClr val="003D51"/>
                </a:solidFill>
                <a:latin typeface="Rockwell"/>
                <a:cs typeface="Calibri"/>
              </a:rPr>
              <a:t>Texas ranked third nationally for total research expenditures</a:t>
            </a:r>
            <a:endParaRPr lang="en-US" sz="1600" i="1" dirty="0">
              <a:solidFill>
                <a:srgbClr val="003D51"/>
              </a:solidFill>
              <a:latin typeface="Avenir Next LT Pro" panose="020B0504020202020204" pitchFamily="34" charset="77"/>
              <a:cs typeface="Calibri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936A703-51E5-422A-9946-809A1586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BD90FF6-4692-3443-B4E0-30129B3FA8F7}" type="slidenum">
              <a:rPr lang="en-US" smtClean="0"/>
              <a:t>25</a:t>
            </a:fld>
            <a:endParaRPr lang="en-US" dirty="0"/>
          </a:p>
        </p:txBody>
      </p:sp>
      <p:pic>
        <p:nvPicPr>
          <p:cNvPr id="10" name="Graphic 9" descr="Badge 1 outline">
            <a:extLst>
              <a:ext uri="{FF2B5EF4-FFF2-40B4-BE49-F238E27FC236}">
                <a16:creationId xmlns:a16="http://schemas.microsoft.com/office/drawing/2014/main" id="{4D37FF9B-AEE0-4E9A-BBFC-FF7150535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1023" y="1157492"/>
            <a:ext cx="731520" cy="731520"/>
          </a:xfrm>
          <a:prstGeom prst="rect">
            <a:avLst/>
          </a:prstGeom>
        </p:spPr>
      </p:pic>
      <p:pic>
        <p:nvPicPr>
          <p:cNvPr id="12" name="Graphic 11" descr="Badge 3 outline">
            <a:extLst>
              <a:ext uri="{FF2B5EF4-FFF2-40B4-BE49-F238E27FC236}">
                <a16:creationId xmlns:a16="http://schemas.microsoft.com/office/drawing/2014/main" id="{865DA8FB-9504-4A5B-A62B-9AE3BFAA4C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2136" y="5125582"/>
            <a:ext cx="731520" cy="731520"/>
          </a:xfrm>
          <a:prstGeom prst="rect">
            <a:avLst/>
          </a:prstGeom>
        </p:spPr>
      </p:pic>
      <p:pic>
        <p:nvPicPr>
          <p:cNvPr id="14" name="Graphic 13" descr="Badge outline">
            <a:extLst>
              <a:ext uri="{FF2B5EF4-FFF2-40B4-BE49-F238E27FC236}">
                <a16:creationId xmlns:a16="http://schemas.microsoft.com/office/drawing/2014/main" id="{E7F97F70-E15E-41FF-BA36-8D1B6C7B7B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97991" y="3831477"/>
            <a:ext cx="731520" cy="731520"/>
          </a:xfrm>
          <a:prstGeom prst="rect">
            <a:avLst/>
          </a:prstGeom>
        </p:spPr>
      </p:pic>
      <p:pic>
        <p:nvPicPr>
          <p:cNvPr id="15" name="Graphic 14" descr="Badge outline">
            <a:extLst>
              <a:ext uri="{FF2B5EF4-FFF2-40B4-BE49-F238E27FC236}">
                <a16:creationId xmlns:a16="http://schemas.microsoft.com/office/drawing/2014/main" id="{4C57169F-E775-41A5-A178-10509B33AF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53160" y="5224541"/>
            <a:ext cx="548640" cy="548640"/>
          </a:xfrm>
          <a:prstGeom prst="rect">
            <a:avLst/>
          </a:prstGeom>
        </p:spPr>
      </p:pic>
      <p:pic>
        <p:nvPicPr>
          <p:cNvPr id="17" name="Graphic 16" descr="Badge 8 outline">
            <a:extLst>
              <a:ext uri="{FF2B5EF4-FFF2-40B4-BE49-F238E27FC236}">
                <a16:creationId xmlns:a16="http://schemas.microsoft.com/office/drawing/2014/main" id="{4B0BCB9C-C0A5-4D51-8AFE-34F8BAA688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89282" y="5224541"/>
            <a:ext cx="548640" cy="548640"/>
          </a:xfrm>
          <a:prstGeom prst="rect">
            <a:avLst/>
          </a:prstGeom>
        </p:spPr>
      </p:pic>
      <p:pic>
        <p:nvPicPr>
          <p:cNvPr id="18" name="Graphic 17" descr="Badge 1 outline">
            <a:extLst>
              <a:ext uri="{FF2B5EF4-FFF2-40B4-BE49-F238E27FC236}">
                <a16:creationId xmlns:a16="http://schemas.microsoft.com/office/drawing/2014/main" id="{43FB519A-2A53-4986-95F6-64F8F82C7F4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29898" y="3935981"/>
            <a:ext cx="548640" cy="548640"/>
          </a:xfrm>
          <a:prstGeom prst="rect">
            <a:avLst/>
          </a:prstGeom>
        </p:spPr>
      </p:pic>
      <p:pic>
        <p:nvPicPr>
          <p:cNvPr id="19" name="Graphic 18" descr="Badge 3 outline">
            <a:extLst>
              <a:ext uri="{FF2B5EF4-FFF2-40B4-BE49-F238E27FC236}">
                <a16:creationId xmlns:a16="http://schemas.microsoft.com/office/drawing/2014/main" id="{A7A26FDF-387D-4A14-93F1-4F417B8D0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452464" y="2045606"/>
            <a:ext cx="548640" cy="548640"/>
          </a:xfrm>
          <a:prstGeom prst="rect">
            <a:avLst/>
          </a:prstGeom>
        </p:spPr>
      </p:pic>
      <p:pic>
        <p:nvPicPr>
          <p:cNvPr id="21" name="Graphic 20" descr="Badge 9 outline">
            <a:extLst>
              <a:ext uri="{FF2B5EF4-FFF2-40B4-BE49-F238E27FC236}">
                <a16:creationId xmlns:a16="http://schemas.microsoft.com/office/drawing/2014/main" id="{13D51045-8BBF-4075-BC80-714729DCDE3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81712" y="3935981"/>
            <a:ext cx="548640" cy="548640"/>
          </a:xfrm>
          <a:prstGeom prst="rect">
            <a:avLst/>
          </a:prstGeom>
        </p:spPr>
      </p:pic>
      <p:pic>
        <p:nvPicPr>
          <p:cNvPr id="22" name="Graphic 21" descr="Badge 1 outline">
            <a:extLst>
              <a:ext uri="{FF2B5EF4-FFF2-40B4-BE49-F238E27FC236}">
                <a16:creationId xmlns:a16="http://schemas.microsoft.com/office/drawing/2014/main" id="{2C3C002B-20E2-4E24-9F73-F2E2469DC9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040291" y="2045606"/>
            <a:ext cx="548640" cy="5486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0D1EACC-7E94-480A-BBA9-2EAEA6875402}"/>
              </a:ext>
            </a:extLst>
          </p:cNvPr>
          <p:cNvSpPr txBox="1"/>
          <p:nvPr/>
        </p:nvSpPr>
        <p:spPr>
          <a:xfrm>
            <a:off x="0" y="6515406"/>
            <a:ext cx="6392501" cy="342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pc="-10" dirty="0">
                <a:latin typeface="Avenir Next LT Pro"/>
              </a:rPr>
              <a:t>Data Source: National Science Foundation, 2019</a:t>
            </a:r>
            <a:endParaRPr lang="en-US" sz="1600" i="1" dirty="0"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13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A668D2-5F50-433B-BC43-50C0A0AB6B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B623D-8F57-4DA9-A7EB-19FE72AAE95B}"/>
              </a:ext>
            </a:extLst>
          </p:cNvPr>
          <p:cNvSpPr txBox="1"/>
          <p:nvPr/>
        </p:nvSpPr>
        <p:spPr>
          <a:xfrm>
            <a:off x="1146048" y="3013501"/>
            <a:ext cx="87802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Rockwell"/>
              </a:rPr>
              <a:t>THECB Resources</a:t>
            </a:r>
            <a:endParaRPr lang="en-US" dirty="0">
              <a:latin typeface="Avenir Next LT Pro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F8679-D157-4019-AC84-160365E2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825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AB11AB-5F80-4CC6-9ECF-C628757E9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36" y="0"/>
            <a:ext cx="392851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16E07-9287-4F3F-8C12-60DCB9EA9D84}"/>
              </a:ext>
            </a:extLst>
          </p:cNvPr>
          <p:cNvSpPr txBox="1"/>
          <p:nvPr/>
        </p:nvSpPr>
        <p:spPr>
          <a:xfrm>
            <a:off x="43011" y="2298908"/>
            <a:ext cx="3793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FAQ site is minimal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999FB-7369-4E5B-B871-B51778D8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AF9AADE0-3607-4143-A74E-73E3083181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21" y="1797040"/>
            <a:ext cx="7801380" cy="2891891"/>
          </a:xfrm>
          <a:prstGeom prst="rect">
            <a:avLst/>
          </a:prstGeom>
          <a:ln w="28575">
            <a:solidFill>
              <a:srgbClr val="003D51"/>
            </a:solidFill>
          </a:ln>
        </p:spPr>
      </p:pic>
    </p:spTree>
    <p:extLst>
      <p:ext uri="{BB962C8B-B14F-4D97-AF65-F5344CB8AC3E}">
        <p14:creationId xmlns:p14="http://schemas.microsoft.com/office/powerpoint/2010/main" val="2686971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AB11AB-5F80-4CC6-9ECF-C628757E9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336" y="0"/>
            <a:ext cx="392851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516E07-9287-4F3F-8C12-60DCB9EA9D84}"/>
              </a:ext>
            </a:extLst>
          </p:cNvPr>
          <p:cNvSpPr txBox="1"/>
          <p:nvPr/>
        </p:nvSpPr>
        <p:spPr>
          <a:xfrm>
            <a:off x="43011" y="2560318"/>
            <a:ext cx="3793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GEER funds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999FB-7369-4E5B-B871-B51778D8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9F7C3C7-C323-4BB1-A2EE-B8CAB2D95C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015519"/>
              </p:ext>
            </p:extLst>
          </p:nvPr>
        </p:nvGraphicFramePr>
        <p:xfrm>
          <a:off x="4639490" y="228600"/>
          <a:ext cx="6714310" cy="6400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3633330710"/>
                    </a:ext>
                  </a:extLst>
                </a:gridCol>
                <a:gridCol w="2142310">
                  <a:extLst>
                    <a:ext uri="{9D8B030D-6E8A-4147-A177-3AD203B41FA5}">
                      <a16:colId xmlns:a16="http://schemas.microsoft.com/office/drawing/2014/main" val="1700893394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Expanding Capacity for High-Demand, High-Value Credentials</a:t>
                      </a: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D5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b"/>
                </a:tc>
                <a:extLst>
                  <a:ext uri="{0D108BD9-81ED-4DB2-BD59-A6C34878D82A}">
                    <a16:rowId xmlns:a16="http://schemas.microsoft.com/office/drawing/2014/main" val="235190795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Texas True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 18.75 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88964831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Credentials for the Future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 18.75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382244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Work Based Learning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    5.00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457531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Centralized Credential Repository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    5.00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025886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Community College Cost Analysis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    0.70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48935932"/>
                  </a:ext>
                </a:extLst>
              </a:tr>
              <a:tr h="355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Financial Aid and Enrollment Support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D5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b"/>
                </a:tc>
                <a:extLst>
                  <a:ext uri="{0D108BD9-81ED-4DB2-BD59-A6C34878D82A}">
                    <a16:rowId xmlns:a16="http://schemas.microsoft.com/office/drawing/2014/main" val="206125648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Reskilling Support Grants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    6.00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75179752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Texas Leadership Scholarship Program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    7.00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7738891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Transfer Grants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 10.00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7001601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Student Success Consortium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    1.50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07917787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Advising Resources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    4.00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0194502"/>
                  </a:ext>
                </a:extLst>
              </a:tr>
              <a:tr h="355600">
                <a:tc gridSpan="2">
                  <a:txBody>
                    <a:bodyPr/>
                    <a:lstStyle/>
                    <a:p>
                      <a:pPr marL="0" marR="0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My Texas 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Avenir Next LT Pro" panose="020B0504020202020204" pitchFamily="34" charset="0"/>
                          <a:ea typeface="Calibri" panose="020F0502020204030204" pitchFamily="34" charset="0"/>
                        </a:rPr>
                        <a:t>Future</a:t>
                      </a: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D5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/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b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7496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MyTXFuture: Student Engagement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    8.50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5320186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MyTXFuture: Data Analytics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    1.25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70784469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effectLst/>
                          <a:latin typeface="Avenir Next LT Pro" panose="020B0504020202020204" pitchFamily="34" charset="0"/>
                        </a:rPr>
                        <a:t>MyTXFuture: Educator Training</a:t>
                      </a:r>
                      <a:endParaRPr lang="en-US" sz="1600" b="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effectLst/>
                          <a:latin typeface="Avenir Next LT Pro" panose="020B0504020202020204" pitchFamily="34" charset="0"/>
                        </a:rPr>
                        <a:t>$           0.25 M</a:t>
                      </a:r>
                      <a:endParaRPr lang="en-US" sz="1600" dirty="0"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00391408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GradTX 2.0 Expansion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3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$           4.00 M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3D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257264"/>
                  </a:ext>
                </a:extLst>
              </a:tr>
              <a:tr h="355600"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Data Security &amp; Accessibility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L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Avenir Next LT Pro" panose="020B0504020202020204" pitchFamily="34" charset="0"/>
                        </a:rPr>
                        <a:t>$           4.00 M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Avenir Next LT Pro" panose="020B05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68009" marR="68009" marT="0" marB="0" anchor="ctr">
                    <a:lnR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D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459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059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20E59-0F60-401A-A735-BC1518DB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36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27413E3-80E3-472E-946C-74463545CDBE}"/>
              </a:ext>
            </a:extLst>
          </p:cNvPr>
          <p:cNvSpPr txBox="1">
            <a:spLocks/>
          </p:cNvSpPr>
          <p:nvPr/>
        </p:nvSpPr>
        <p:spPr>
          <a:xfrm>
            <a:off x="587022" y="330449"/>
            <a:ext cx="11017956" cy="9176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THECB Resources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B5AFE4A-3C17-4DD0-B0EE-E38A5E618BC2}"/>
              </a:ext>
            </a:extLst>
          </p:cNvPr>
          <p:cNvSpPr txBox="1">
            <a:spLocks/>
          </p:cNvSpPr>
          <p:nvPr/>
        </p:nvSpPr>
        <p:spPr>
          <a:xfrm>
            <a:off x="838200" y="1881051"/>
            <a:ext cx="10515600" cy="41101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Accountability System </a:t>
            </a:r>
            <a:r>
              <a:rPr lang="en-US" u="sng" dirty="0">
                <a:latin typeface="Avenir Next LT Pro" panose="020B0504020202020204" pitchFamily="34" charset="0"/>
                <a:hlinkClick r:id="rId4"/>
              </a:rPr>
              <a:t>www.txhigheredaccountability.org/acctpublic/</a:t>
            </a:r>
            <a:r>
              <a:rPr lang="en-US" dirty="0">
                <a:latin typeface="Avenir Next LT Pro" panose="020B05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Classification of Instructional Programs (CIP) </a:t>
            </a:r>
            <a:r>
              <a:rPr lang="en-US" u="sng" dirty="0">
                <a:latin typeface="Avenir Next LT Pro" panose="020B0504020202020204" pitchFamily="34" charset="0"/>
                <a:hlinkClick r:id="rId5"/>
              </a:rPr>
              <a:t>www.txhighereddata.org/Interactive/CIP/</a:t>
            </a:r>
            <a:r>
              <a:rPr lang="en-US" dirty="0">
                <a:latin typeface="Avenir Next LT Pro" panose="020B0504020202020204" pitchFamily="34" charset="0"/>
              </a:rPr>
              <a:t> (Texas)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Degree Program Search </a:t>
            </a:r>
            <a:r>
              <a:rPr lang="en-US" u="sng" dirty="0">
                <a:latin typeface="Avenir Next LT Pro" panose="020B0504020202020204" pitchFamily="34" charset="0"/>
                <a:hlinkClick r:id="rId6"/>
              </a:rPr>
              <a:t>www.thecb.state.tx.us/apps/programinventory</a:t>
            </a:r>
            <a:r>
              <a:rPr lang="en-US" dirty="0">
                <a:latin typeface="Avenir Next LT Pro" panose="020B05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venir Next LT Pro" panose="020B0504020202020204" pitchFamily="34" charset="0"/>
              </a:rPr>
              <a:t>Institutional Program Inventory </a:t>
            </a:r>
            <a:r>
              <a:rPr lang="en-US" u="sng" dirty="0">
                <a:latin typeface="Avenir Next LT Pro" panose="020B0504020202020204" pitchFamily="34" charset="0"/>
                <a:hlinkClick r:id="rId6"/>
              </a:rPr>
              <a:t>www.thecb.state.tx.us/apps/programinventory</a:t>
            </a:r>
            <a:r>
              <a:rPr lang="en-US" dirty="0">
                <a:latin typeface="Avenir Next LT Pro" panose="020B05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0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A668D2-5F50-433B-BC43-50C0A0AB6B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B623D-8F57-4DA9-A7EB-19FE72AAE95B}"/>
              </a:ext>
            </a:extLst>
          </p:cNvPr>
          <p:cNvSpPr txBox="1"/>
          <p:nvPr/>
        </p:nvSpPr>
        <p:spPr>
          <a:xfrm>
            <a:off x="1146049" y="3013501"/>
            <a:ext cx="763219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Rockwell"/>
              </a:rPr>
              <a:t>Enrollment and Completion Trends</a:t>
            </a:r>
            <a:endParaRPr lang="en-US" dirty="0">
              <a:latin typeface="Avenir Next LT Pro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F8679-D157-4019-AC84-160365E2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47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20E59-0F60-401A-A735-BC1518DB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36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27413E3-80E3-472E-946C-74463545CDBE}"/>
              </a:ext>
            </a:extLst>
          </p:cNvPr>
          <p:cNvSpPr txBox="1">
            <a:spLocks/>
          </p:cNvSpPr>
          <p:nvPr/>
        </p:nvSpPr>
        <p:spPr>
          <a:xfrm>
            <a:off x="587022" y="330449"/>
            <a:ext cx="11017956" cy="9176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Other Resources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B5AFE4A-3C17-4DD0-B0EE-E38A5E618BC2}"/>
              </a:ext>
            </a:extLst>
          </p:cNvPr>
          <p:cNvSpPr txBox="1">
            <a:spLocks/>
          </p:cNvSpPr>
          <p:nvPr/>
        </p:nvSpPr>
        <p:spPr>
          <a:xfrm>
            <a:off x="838199" y="1578597"/>
            <a:ext cx="11244943" cy="496031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Bureau of Labor Statistics, Occupational Outlook Handbook </a:t>
            </a:r>
            <a:r>
              <a:rPr lang="en-US" sz="1600" u="sng" dirty="0">
                <a:latin typeface="Avenir Next LT Pro" panose="020B0504020202020204" pitchFamily="34" charset="0"/>
                <a:hlinkClick r:id="rId4"/>
              </a:rPr>
              <a:t>https://www.bls.gov/ooh/</a:t>
            </a:r>
            <a:endParaRPr lang="en-US" sz="1600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Burning Glass </a:t>
            </a:r>
            <a:r>
              <a:rPr lang="en-US" sz="1600" u="sng" dirty="0">
                <a:latin typeface="Avenir Next LT Pro" panose="020B0504020202020204" pitchFamily="34" charset="0"/>
                <a:hlinkClick r:id="rId5"/>
              </a:rPr>
              <a:t>www.burning-glass.com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Department of State Health Services, Health Professions Fact Sheets </a:t>
            </a:r>
            <a:r>
              <a:rPr lang="en-US" sz="1600" u="sng" dirty="0">
                <a:latin typeface="Avenir Next LT Pro" panose="020B0504020202020204" pitchFamily="34" charset="0"/>
                <a:hlinkClick r:id="rId6"/>
              </a:rPr>
              <a:t>http://www.dshs.texas.gov/chs/hprc/health.shtm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Economic Development and Employer Planning System </a:t>
            </a:r>
            <a:r>
              <a:rPr lang="en-US" sz="1600" u="sng" dirty="0">
                <a:latin typeface="Avenir Next LT Pro" panose="020B0504020202020204" pitchFamily="34" charset="0"/>
                <a:hlinkClick r:id="rId7"/>
              </a:rPr>
              <a:t>www.edeps.org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National Center for Education Statistics, Integrated Post-Secondary Education Data System (IPEDS) </a:t>
            </a:r>
            <a:r>
              <a:rPr lang="en-US" sz="1600" u="sng" dirty="0">
                <a:latin typeface="Avenir Next LT Pro" panose="020B0504020202020204" pitchFamily="34" charset="0"/>
                <a:hlinkClick r:id="rId8"/>
              </a:rPr>
              <a:t>https://nces.ed.gov/</a:t>
            </a:r>
            <a:endParaRPr lang="en-US" sz="1600" u="sng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    and </a:t>
            </a:r>
            <a:r>
              <a:rPr lang="en-US" sz="1600" u="sng" dirty="0">
                <a:latin typeface="Avenir Next LT Pro" panose="020B0504020202020204" pitchFamily="34" charset="0"/>
                <a:hlinkClick r:id="rId9"/>
              </a:rPr>
              <a:t>https://nces.ed.gov/ipeds/cipcode/</a:t>
            </a:r>
            <a:endParaRPr lang="en-US" sz="1600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National Science Foundation, WebCASPAR: Integrated Science and Engineering Resources Data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    </a:t>
            </a:r>
            <a:r>
              <a:rPr lang="en-US" sz="1600" u="sng" dirty="0">
                <a:latin typeface="Avenir Next LT Pro" panose="020B0504020202020204" pitchFamily="34" charset="0"/>
                <a:hlinkClick r:id="rId10"/>
              </a:rPr>
              <a:t>https://ncsesdata.nsf.gov/webcaspar/</a:t>
            </a:r>
            <a:endParaRPr lang="en-US" sz="1600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Texas Administrative Code </a:t>
            </a:r>
            <a:r>
              <a:rPr lang="en-US" sz="1600" dirty="0">
                <a:latin typeface="Avenir Next LT Pro" panose="020B0504020202020204" pitchFamily="34" charset="0"/>
                <a:hlinkClick r:id="rId11"/>
              </a:rPr>
              <a:t>https://texreg.sos.state.tx.us/public/readtac$ext.ViewTAC?tac_view=4&amp;ti=19&amp;pt=1&amp;ch=5</a:t>
            </a:r>
            <a:endParaRPr lang="en-US" sz="1600" dirty="0">
              <a:latin typeface="Avenir Next LT Pro" panose="020B05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Texas Health Professions Regulatory Boards </a:t>
            </a:r>
            <a:r>
              <a:rPr lang="en-US" sz="1600" u="sng" dirty="0">
                <a:latin typeface="Avenir Next LT Pro" panose="020B0504020202020204" pitchFamily="34" charset="0"/>
                <a:hlinkClick r:id="rId12"/>
              </a:rPr>
              <a:t>www.hpc.texas.gov/agencies/</a:t>
            </a:r>
            <a:r>
              <a:rPr lang="en-US" sz="1600" dirty="0">
                <a:latin typeface="Avenir Next LT Pro" panose="020B0504020202020204" pitchFamily="34" charset="0"/>
              </a:rPr>
              <a:t> (Health Professions)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Texas Labor Market Information </a:t>
            </a:r>
            <a:r>
              <a:rPr lang="en-US" sz="1600" u="sng" dirty="0">
                <a:latin typeface="Avenir Next LT Pro" panose="020B0504020202020204" pitchFamily="34" charset="0"/>
                <a:hlinkClick r:id="rId13"/>
              </a:rPr>
              <a:t>https://texaslmi.com/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0"/>
              </a:rPr>
              <a:t>Texas Workforce Commission </a:t>
            </a:r>
            <a:r>
              <a:rPr lang="en-US" sz="1600" u="sng" dirty="0">
                <a:latin typeface="Avenir Next LT Pro" panose="020B0504020202020204" pitchFamily="34" charset="0"/>
                <a:hlinkClick r:id="rId14"/>
              </a:rPr>
              <a:t>www.twc.state.tx.us</a:t>
            </a:r>
            <a:r>
              <a:rPr lang="en-US" sz="1600" dirty="0">
                <a:latin typeface="Avenir Next LT Pro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036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A668D2-5F50-433B-BC43-50C0A0AB6B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B623D-8F57-4DA9-A7EB-19FE72AAE95B}"/>
              </a:ext>
            </a:extLst>
          </p:cNvPr>
          <p:cNvSpPr txBox="1"/>
          <p:nvPr/>
        </p:nvSpPr>
        <p:spPr>
          <a:xfrm>
            <a:off x="1146048" y="3013501"/>
            <a:ext cx="87802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Rockwell"/>
              </a:rPr>
              <a:t>Questions</a:t>
            </a:r>
            <a:endParaRPr lang="en-US" dirty="0">
              <a:latin typeface="Avenir Next LT Pro Ligh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F8679-D157-4019-AC84-160365E2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919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CFCC3E3-FFDC-4E96-9E06-337CBD88D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4900" y="2964255"/>
            <a:ext cx="9982200" cy="1655762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>
              <a:lnSpc>
                <a:spcPct val="128000"/>
              </a:lnSpc>
            </a:pPr>
            <a:r>
              <a:rPr lang="en-US" sz="4800" dirty="0">
                <a:solidFill>
                  <a:srgbClr val="003E51"/>
                </a:solidFill>
                <a:latin typeface="Rockwell"/>
              </a:rPr>
              <a:t>Ray Martinez, J.D.</a:t>
            </a:r>
          </a:p>
          <a:p>
            <a:pPr>
              <a:lnSpc>
                <a:spcPct val="128000"/>
              </a:lnSpc>
              <a:spcAft>
                <a:spcPts val="600"/>
              </a:spcAft>
            </a:pPr>
            <a:r>
              <a:rPr lang="en-US" sz="3600" dirty="0">
                <a:latin typeface="Rockwell" panose="02060603020205020403" pitchFamily="18" charset="0"/>
              </a:rPr>
              <a:t>Deputy Commissioner, Academic Affairs and Workforce Education</a:t>
            </a:r>
          </a:p>
          <a:p>
            <a:pPr>
              <a:lnSpc>
                <a:spcPct val="128000"/>
              </a:lnSpc>
              <a:spcAft>
                <a:spcPts val="600"/>
              </a:spcAft>
            </a:pPr>
            <a:r>
              <a:rPr lang="en-US" sz="3500" i="1" dirty="0">
                <a:latin typeface="Avenir Next LT Pro Light"/>
              </a:rPr>
              <a:t>Ray.Martinez@highered.texas.gov</a:t>
            </a:r>
            <a:endParaRPr lang="en-US" sz="3500" dirty="0">
              <a:latin typeface="Avenir Next LT Pro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B72178-FDD3-4261-AF1C-14E089933EA1}"/>
              </a:ext>
            </a:extLst>
          </p:cNvPr>
          <p:cNvCxnSpPr/>
          <p:nvPr/>
        </p:nvCxnSpPr>
        <p:spPr>
          <a:xfrm>
            <a:off x="2723089" y="3988082"/>
            <a:ext cx="6583680" cy="0"/>
          </a:xfrm>
          <a:prstGeom prst="line">
            <a:avLst/>
          </a:prstGeom>
          <a:ln w="19050">
            <a:solidFill>
              <a:srgbClr val="781F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8C12B76D-488B-FF4F-9E53-B3DE33AB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353" y="1383367"/>
            <a:ext cx="1851294" cy="94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BFE969-07A4-4CC5-AA5C-E96B78755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506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20E59-0F60-401A-A735-BC1518DB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36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27413E3-80E3-472E-946C-74463545CDBE}"/>
              </a:ext>
            </a:extLst>
          </p:cNvPr>
          <p:cNvSpPr txBox="1">
            <a:spLocks/>
          </p:cNvSpPr>
          <p:nvPr/>
        </p:nvSpPr>
        <p:spPr>
          <a:xfrm>
            <a:off x="278297" y="136525"/>
            <a:ext cx="11648660" cy="11971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latin typeface="Rockwell"/>
              </a:rPr>
              <a:t>Enrollments in graduate education decreased, driven by a 15% decrease in doctoral programs</a:t>
            </a: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91716-4506-4F6F-8B89-69C23EBCA4C7}"/>
              </a:ext>
            </a:extLst>
          </p:cNvPr>
          <p:cNvSpPr txBox="1"/>
          <p:nvPr/>
        </p:nvSpPr>
        <p:spPr>
          <a:xfrm>
            <a:off x="0" y="6510145"/>
            <a:ext cx="7315605" cy="342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pc="-10" dirty="0">
                <a:latin typeface="Avenir Next LT Pro"/>
              </a:rPr>
              <a:t>Data Source: THECB, CBM 001</a:t>
            </a:r>
            <a:endParaRPr lang="en-US" sz="1600" i="1" dirty="0">
              <a:latin typeface="Avenir Next LT Pro Ligh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B0AFD0-5041-408E-B98A-AA253CE99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74555"/>
              </p:ext>
            </p:extLst>
          </p:nvPr>
        </p:nvGraphicFramePr>
        <p:xfrm>
          <a:off x="2936562" y="2224314"/>
          <a:ext cx="6296297" cy="3012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9429">
                  <a:extLst>
                    <a:ext uri="{9D8B030D-6E8A-4147-A177-3AD203B41FA5}">
                      <a16:colId xmlns:a16="http://schemas.microsoft.com/office/drawing/2014/main" val="31104718"/>
                    </a:ext>
                  </a:extLst>
                </a:gridCol>
                <a:gridCol w="2207623">
                  <a:extLst>
                    <a:ext uri="{9D8B030D-6E8A-4147-A177-3AD203B41FA5}">
                      <a16:colId xmlns:a16="http://schemas.microsoft.com/office/drawing/2014/main" val="2873989689"/>
                    </a:ext>
                  </a:extLst>
                </a:gridCol>
                <a:gridCol w="2129245">
                  <a:extLst>
                    <a:ext uri="{9D8B030D-6E8A-4147-A177-3AD203B41FA5}">
                      <a16:colId xmlns:a16="http://schemas.microsoft.com/office/drawing/2014/main" val="2857434903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 </a:t>
                      </a:r>
                      <a:endParaRPr lang="en-US" sz="2800" b="1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Fall 2018</a:t>
                      </a:r>
                      <a:endParaRPr lang="en-US" sz="2800" b="1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T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Fall 2020</a:t>
                      </a:r>
                      <a:endParaRPr lang="en-US" sz="2800" b="1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8761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Master's</a:t>
                      </a:r>
                      <a:endParaRPr lang="en-US" sz="2800" b="1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        98,353 </a:t>
                      </a:r>
                      <a:endParaRPr lang="en-US" sz="2800" b="0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      101,207 </a:t>
                      </a:r>
                      <a:endParaRPr lang="en-US" sz="2800" b="0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024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Doctoral</a:t>
                      </a:r>
                      <a:endParaRPr lang="en-US" sz="2800" b="1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        42,251 </a:t>
                      </a:r>
                      <a:endParaRPr lang="en-US" sz="2800" b="0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        36,060 </a:t>
                      </a:r>
                      <a:endParaRPr lang="en-US" sz="2800" b="0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24696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      140,604 </a:t>
                      </a:r>
                      <a:endParaRPr lang="en-US" sz="2800" b="1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B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      137,267 </a:t>
                      </a:r>
                      <a:endParaRPr lang="en-US" sz="2800" b="1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R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3D5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1237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22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20E59-0F60-401A-A735-BC1518DB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36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27413E3-80E3-472E-946C-74463545CDBE}"/>
              </a:ext>
            </a:extLst>
          </p:cNvPr>
          <p:cNvSpPr txBox="1">
            <a:spLocks/>
          </p:cNvSpPr>
          <p:nvPr/>
        </p:nvSpPr>
        <p:spPr>
          <a:xfrm>
            <a:off x="575733" y="42652"/>
            <a:ext cx="11017956" cy="1123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Number of doctoral degrees awarded statewide increased by 7%, 2016 to 2020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91716-4506-4F6F-8B89-69C23EBCA4C7}"/>
              </a:ext>
            </a:extLst>
          </p:cNvPr>
          <p:cNvSpPr txBox="1"/>
          <p:nvPr/>
        </p:nvSpPr>
        <p:spPr>
          <a:xfrm>
            <a:off x="0" y="6507525"/>
            <a:ext cx="7315605" cy="342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pc="-10" dirty="0">
                <a:latin typeface="Avenir Next LT Pro"/>
              </a:rPr>
              <a:t>Data Source: THECB Accountability System, Interactive</a:t>
            </a:r>
            <a:endParaRPr lang="en-US" sz="1600" i="1" dirty="0">
              <a:latin typeface="Avenir Next LT Pro Ligh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DAD242F-584F-4155-8679-2A5ABBAE3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6296879"/>
              </p:ext>
            </p:extLst>
          </p:nvPr>
        </p:nvGraphicFramePr>
        <p:xfrm>
          <a:off x="1223554" y="1441016"/>
          <a:ext cx="9744891" cy="4808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0194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20E59-0F60-401A-A735-BC1518DB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36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27413E3-80E3-472E-946C-74463545CDB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336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Disciplines with most degrees awarded are different at master’s and doctoral levels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91716-4506-4F6F-8B89-69C23EBCA4C7}"/>
              </a:ext>
            </a:extLst>
          </p:cNvPr>
          <p:cNvSpPr txBox="1"/>
          <p:nvPr/>
        </p:nvSpPr>
        <p:spPr>
          <a:xfrm>
            <a:off x="0" y="6520588"/>
            <a:ext cx="7315605" cy="342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pc="-10" dirty="0">
                <a:latin typeface="Avenir Next LT Pro"/>
              </a:rPr>
              <a:t>Data Source: THECB Accountability System, Interactive</a:t>
            </a:r>
            <a:endParaRPr lang="en-US" sz="1600" i="1" dirty="0">
              <a:latin typeface="Avenir Next LT Pro Light"/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5A37E4BC-1964-466F-9C4B-E963FE94C656}"/>
              </a:ext>
            </a:extLst>
          </p:cNvPr>
          <p:cNvSpPr txBox="1">
            <a:spLocks/>
          </p:cNvSpPr>
          <p:nvPr/>
        </p:nvSpPr>
        <p:spPr>
          <a:xfrm>
            <a:off x="365354" y="1698171"/>
            <a:ext cx="5157787" cy="1001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3D51"/>
                </a:solidFill>
                <a:latin typeface="Avenir Next LT Pro" panose="020B0504020202020204" pitchFamily="34" charset="0"/>
              </a:rPr>
              <a:t>Top 10 Master’s Degrees Awarded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98873F9-6500-4764-AEC5-A56C78C086F7}"/>
              </a:ext>
            </a:extLst>
          </p:cNvPr>
          <p:cNvSpPr txBox="1">
            <a:spLocks/>
          </p:cNvSpPr>
          <p:nvPr/>
        </p:nvSpPr>
        <p:spPr>
          <a:xfrm>
            <a:off x="365354" y="2504037"/>
            <a:ext cx="5884817" cy="36856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Business, Management, Marketing &amp; Related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Education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Health Professions and Related Programs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Engineering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Computer and Information Sciences &amp; Support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Public Administration &amp; Social Service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Psychology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Biological and Biomedical Sciences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Social Sciences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Mathematics &amp; Statistics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8AEBF702-B781-49DF-9673-E1BFA490FC84}"/>
              </a:ext>
            </a:extLst>
          </p:cNvPr>
          <p:cNvSpPr txBox="1">
            <a:spLocks/>
          </p:cNvSpPr>
          <p:nvPr/>
        </p:nvSpPr>
        <p:spPr>
          <a:xfrm>
            <a:off x="6172199" y="1698171"/>
            <a:ext cx="5183188" cy="9128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rgbClr val="003D51"/>
                </a:solidFill>
                <a:latin typeface="Avenir Next LT Pro" panose="020B0504020202020204" pitchFamily="34" charset="0"/>
              </a:rPr>
              <a:t>Top 10 Doctoral Degrees Awarded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909BE3A8-CBC0-4196-AA63-5A74CEA1973D}"/>
              </a:ext>
            </a:extLst>
          </p:cNvPr>
          <p:cNvSpPr txBox="1">
            <a:spLocks/>
          </p:cNvSpPr>
          <p:nvPr/>
        </p:nvSpPr>
        <p:spPr>
          <a:xfrm>
            <a:off x="6172199" y="2504036"/>
            <a:ext cx="5884817" cy="36856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Health Professions &amp; Related Programs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Legal Professions &amp; Studies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Engineering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Biological &amp; Biomedical Sciences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Physical Sciences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Psychology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Agriculture, Agriculture Operations &amp; Related Sci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Social Sciences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Avenir Next LT Pro" panose="020B0504020202020204" pitchFamily="34" charset="0"/>
              </a:rPr>
              <a:t>Business, Management, Marketing &amp; Related</a:t>
            </a:r>
          </a:p>
        </p:txBody>
      </p:sp>
    </p:spTree>
    <p:extLst>
      <p:ext uri="{BB962C8B-B14F-4D97-AF65-F5344CB8AC3E}">
        <p14:creationId xmlns:p14="http://schemas.microsoft.com/office/powerpoint/2010/main" val="365862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20E59-0F60-401A-A735-BC1518DB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36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27413E3-80E3-472E-946C-74463545CDBE}"/>
              </a:ext>
            </a:extLst>
          </p:cNvPr>
          <p:cNvSpPr txBox="1">
            <a:spLocks/>
          </p:cNvSpPr>
          <p:nvPr/>
        </p:nvSpPr>
        <p:spPr>
          <a:xfrm>
            <a:off x="575733" y="42651"/>
            <a:ext cx="11017956" cy="1291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Growth potential in doctoral degrees awarded is high for minority populations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91716-4506-4F6F-8B89-69C23EBCA4C7}"/>
              </a:ext>
            </a:extLst>
          </p:cNvPr>
          <p:cNvSpPr txBox="1"/>
          <p:nvPr/>
        </p:nvSpPr>
        <p:spPr>
          <a:xfrm>
            <a:off x="0" y="6510145"/>
            <a:ext cx="7315605" cy="342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pc="-10" dirty="0">
                <a:latin typeface="Avenir Next LT Pro"/>
              </a:rPr>
              <a:t>Data Source: THECB Accountability System, Interactive</a:t>
            </a:r>
            <a:endParaRPr lang="en-US" sz="1600" i="1" dirty="0">
              <a:latin typeface="Avenir Next LT Pro Light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2DB3EB-EECD-47AA-8CC2-85095CECE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716763"/>
              </p:ext>
            </p:extLst>
          </p:nvPr>
        </p:nvGraphicFramePr>
        <p:xfrm>
          <a:off x="379790" y="1919139"/>
          <a:ext cx="10489475" cy="3897630"/>
        </p:xfrm>
        <a:graphic>
          <a:graphicData uri="http://schemas.openxmlformats.org/drawingml/2006/table">
            <a:tbl>
              <a:tblPr/>
              <a:tblGrid>
                <a:gridCol w="4087448">
                  <a:extLst>
                    <a:ext uri="{9D8B030D-6E8A-4147-A177-3AD203B41FA5}">
                      <a16:colId xmlns:a16="http://schemas.microsoft.com/office/drawing/2014/main" val="4057131295"/>
                    </a:ext>
                  </a:extLst>
                </a:gridCol>
                <a:gridCol w="1575884">
                  <a:extLst>
                    <a:ext uri="{9D8B030D-6E8A-4147-A177-3AD203B41FA5}">
                      <a16:colId xmlns:a16="http://schemas.microsoft.com/office/drawing/2014/main" val="518981208"/>
                    </a:ext>
                  </a:extLst>
                </a:gridCol>
                <a:gridCol w="1575884">
                  <a:extLst>
                    <a:ext uri="{9D8B030D-6E8A-4147-A177-3AD203B41FA5}">
                      <a16:colId xmlns:a16="http://schemas.microsoft.com/office/drawing/2014/main" val="1980508281"/>
                    </a:ext>
                  </a:extLst>
                </a:gridCol>
                <a:gridCol w="1674375">
                  <a:extLst>
                    <a:ext uri="{9D8B030D-6E8A-4147-A177-3AD203B41FA5}">
                      <a16:colId xmlns:a16="http://schemas.microsoft.com/office/drawing/2014/main" val="4092125759"/>
                    </a:ext>
                  </a:extLst>
                </a:gridCol>
                <a:gridCol w="1575884">
                  <a:extLst>
                    <a:ext uri="{9D8B030D-6E8A-4147-A177-3AD203B41FA5}">
                      <a16:colId xmlns:a16="http://schemas.microsoft.com/office/drawing/2014/main" val="186941629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3D51"/>
                        </a:solidFill>
                        <a:effectLst/>
                        <a:latin typeface="Avenir Next LT Pro" panose="020B05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Master’s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Doctoral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13897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Race/Ethnicity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Count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Percent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Count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Percent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7064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African American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6,616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11.7%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1,073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8.7%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38491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Asian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3,694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6.6%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1,512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12.3%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20994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Hispanic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11,680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20.7%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1,882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15.3%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8062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International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8,754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15.5%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1,917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15.5%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017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2,435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4.3%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   641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5.2%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364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White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23,182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41.1%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  5,310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43.0%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4748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56,361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      12,335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0" i="0" u="none" strike="noStrike" dirty="0">
                          <a:solidFill>
                            <a:srgbClr val="003D51"/>
                          </a:solidFill>
                          <a:effectLst/>
                          <a:latin typeface="Avenir Next LT Pro" panose="020B0504020202020204" pitchFamily="34" charset="0"/>
                        </a:rPr>
                        <a:t>100%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710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320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A668D2-5F50-433B-BC43-50C0A0AB6B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B623D-8F57-4DA9-A7EB-19FE72AAE95B}"/>
              </a:ext>
            </a:extLst>
          </p:cNvPr>
          <p:cNvSpPr txBox="1"/>
          <p:nvPr/>
        </p:nvSpPr>
        <p:spPr>
          <a:xfrm>
            <a:off x="1146048" y="3013501"/>
            <a:ext cx="10207752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  <a:latin typeface="Rockwell"/>
              </a:rPr>
              <a:t>Population Changes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F8679-D157-4019-AC84-160365E2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177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20E59-0F60-401A-A735-BC1518DB7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33369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27413E3-80E3-472E-946C-74463545CDBE}"/>
              </a:ext>
            </a:extLst>
          </p:cNvPr>
          <p:cNvSpPr txBox="1">
            <a:spLocks/>
          </p:cNvSpPr>
          <p:nvPr/>
        </p:nvSpPr>
        <p:spPr>
          <a:xfrm>
            <a:off x="575733" y="42652"/>
            <a:ext cx="11017956" cy="112324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>
                <a:solidFill>
                  <a:schemeClr val="bg1"/>
                </a:solidFill>
                <a:latin typeface="Rockwell"/>
              </a:rPr>
              <a:t>Population growth in Texas outpaced other states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4B2B0D-7969-4E98-AD9F-4E4C06BD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90FF6-4692-3443-B4E0-30129B3FA8F7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F91716-4506-4F6F-8B89-69C23EBCA4C7}"/>
              </a:ext>
            </a:extLst>
          </p:cNvPr>
          <p:cNvSpPr txBox="1"/>
          <p:nvPr/>
        </p:nvSpPr>
        <p:spPr>
          <a:xfrm>
            <a:off x="17010" y="6519841"/>
            <a:ext cx="12044360" cy="3425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R="0" lv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i="1" spc="-10" dirty="0">
                <a:latin typeface="Avenir Next LT Pro"/>
              </a:rPr>
              <a:t>Data Source: U.S. Census Bureau. 2010 and 2020 Census Apportionment File</a:t>
            </a:r>
            <a:endParaRPr lang="en-US" sz="1600" i="1" dirty="0">
              <a:latin typeface="Avenir Next LT Pro Light"/>
            </a:endParaRPr>
          </a:p>
        </p:txBody>
      </p:sp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B0F6B42B-3643-4E00-AA9F-9F364EBD0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29" y="1486308"/>
            <a:ext cx="10194715" cy="47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8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BE454DDA7A604AB04B59E3AC5CD5A9" ma:contentTypeVersion="15" ma:contentTypeDescription="Create a new document." ma:contentTypeScope="" ma:versionID="6919f4794833dfd3434c47543be7c954">
  <xsd:schema xmlns:xsd="http://www.w3.org/2001/XMLSchema" xmlns:xs="http://www.w3.org/2001/XMLSchema" xmlns:p="http://schemas.microsoft.com/office/2006/metadata/properties" xmlns:ns1="http://schemas.microsoft.com/sharepoint/v3" xmlns:ns3="61c83e34-5053-494c-bc95-f03399907d8d" xmlns:ns4="2f193018-c7f3-4239-a3eb-156d79139ddf" targetNamespace="http://schemas.microsoft.com/office/2006/metadata/properties" ma:root="true" ma:fieldsID="9b822339f23d9d702e8517f86d92bba4" ns1:_="" ns3:_="" ns4:_="">
    <xsd:import namespace="http://schemas.microsoft.com/sharepoint/v3"/>
    <xsd:import namespace="61c83e34-5053-494c-bc95-f03399907d8d"/>
    <xsd:import namespace="2f193018-c7f3-4239-a3eb-156d79139d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83e34-5053-494c-bc95-f03399907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193018-c7f3-4239-a3eb-156d79139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009210-9BB4-43AA-80DA-D96CDB986F3C}">
  <ds:schemaRefs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2f193018-c7f3-4239-a3eb-156d79139ddf"/>
    <ds:schemaRef ds:uri="61c83e34-5053-494c-bc95-f03399907d8d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3E00EB0-591C-4AB1-B7EB-F7E79385C6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c83e34-5053-494c-bc95-f03399907d8d"/>
    <ds:schemaRef ds:uri="2f193018-c7f3-4239-a3eb-156d79139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4AFCA9-7F40-4908-8B05-B8C8386A78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3585</TotalTime>
  <Words>1579</Words>
  <Application>Microsoft Macintosh PowerPoint</Application>
  <PresentationFormat>Widescreen</PresentationFormat>
  <Paragraphs>443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Avenir Next</vt:lpstr>
      <vt:lpstr>Avenir Next LT Pro</vt:lpstr>
      <vt:lpstr>Avenir Next LT Pro Light</vt:lpstr>
      <vt:lpstr>Calibri</vt:lpstr>
      <vt:lpstr>Calibri Light</vt:lpstr>
      <vt:lpstr>Courier New</vt:lpstr>
      <vt:lpstr>Rockwell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Barrett, Marjorie</dc:creator>
  <cp:lastModifiedBy>Larsen, Sarah C</cp:lastModifiedBy>
  <cp:revision>108</cp:revision>
  <cp:lastPrinted>2021-09-30T20:25:09Z</cp:lastPrinted>
  <dcterms:created xsi:type="dcterms:W3CDTF">2020-12-29T21:15:47Z</dcterms:created>
  <dcterms:modified xsi:type="dcterms:W3CDTF">2021-10-01T01:47:01Z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0x010100FCBE454DDA7A604AB04B59E3AC5CD5A9</vt:lpwstr>
  </property>
</Properties>
</file>